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3"/>
  </p:notesMasterIdLst>
  <p:sldIdLst>
    <p:sldId id="260" r:id="rId5"/>
    <p:sldId id="261" r:id="rId6"/>
    <p:sldId id="262" r:id="rId7"/>
    <p:sldId id="259" r:id="rId8"/>
    <p:sldId id="263" r:id="rId9"/>
    <p:sldId id="264" r:id="rId10"/>
    <p:sldId id="265" r:id="rId11"/>
    <p:sldId id="266" r:id="rId12"/>
    <p:sldId id="267" r:id="rId13"/>
    <p:sldId id="270" r:id="rId14"/>
    <p:sldId id="269" r:id="rId15"/>
    <p:sldId id="271" r:id="rId16"/>
    <p:sldId id="272" r:id="rId17"/>
    <p:sldId id="275" r:id="rId18"/>
    <p:sldId id="276" r:id="rId19"/>
    <p:sldId id="277" r:id="rId20"/>
    <p:sldId id="278" r:id="rId21"/>
    <p:sldId id="279" r:id="rId22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4859FBC-B6A8-493E-ACAD-4763855B88F9}" v="20" dt="2025-05-25T17:04:04.35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92" autoAdjust="0"/>
    <p:restoredTop sz="94660"/>
  </p:normalViewPr>
  <p:slideViewPr>
    <p:cSldViewPr snapToGrid="0">
      <p:cViewPr>
        <p:scale>
          <a:sx n="90" d="100"/>
          <a:sy n="90" d="100"/>
        </p:scale>
        <p:origin x="8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0EE5BF4-B638-48DA-BC7F-DA2FF3A9C6F7}" type="doc">
      <dgm:prSet loTypeId="urn:microsoft.com/office/officeart/2005/8/layout/vProcess5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01B1B0C3-5F1D-410C-812A-D35EDB2C64DD}">
      <dgm:prSet/>
      <dgm:spPr/>
      <dgm:t>
        <a:bodyPr/>
        <a:lstStyle/>
        <a:p>
          <a:r>
            <a:rPr lang="it-IT" b="1" dirty="0"/>
            <a:t>Con soglia 0.4 il modello identifica correttamente circa il 78% dei pazienti.</a:t>
          </a:r>
        </a:p>
        <a:p>
          <a:r>
            <a:rPr lang="it-IT" b="1" dirty="0"/>
            <a:t>Tuttavia l’accuratezza (percentuale totale di previsioni corrette) non è sufficiente da sola per valutare modelli su dati medici, poiché gli errori sui positivi (falsi negativi) sono i più critici</a:t>
          </a:r>
          <a:endParaRPr lang="en-US" b="1" dirty="0"/>
        </a:p>
      </dgm:t>
    </dgm:pt>
    <dgm:pt modelId="{35860FD0-1553-4944-AC0C-68D6CD79C89D}" type="parTrans" cxnId="{EC0FADA2-8B7F-4122-9A5A-510F2377589A}">
      <dgm:prSet/>
      <dgm:spPr/>
      <dgm:t>
        <a:bodyPr/>
        <a:lstStyle/>
        <a:p>
          <a:endParaRPr lang="en-US"/>
        </a:p>
      </dgm:t>
    </dgm:pt>
    <dgm:pt modelId="{D3E14291-1404-46A0-8ADB-129A1EAB94FD}" type="sibTrans" cxnId="{EC0FADA2-8B7F-4122-9A5A-510F2377589A}">
      <dgm:prSet/>
      <dgm:spPr/>
      <dgm:t>
        <a:bodyPr/>
        <a:lstStyle/>
        <a:p>
          <a:endParaRPr lang="en-US"/>
        </a:p>
      </dgm:t>
    </dgm:pt>
    <dgm:pt modelId="{F7DABF08-8247-4D08-BDFB-3B07501AE69F}">
      <dgm:prSet/>
      <dgm:spPr/>
      <dgm:t>
        <a:bodyPr/>
        <a:lstStyle/>
        <a:p>
          <a:r>
            <a:rPr lang="it-IT" b="1" dirty="0"/>
            <a:t>L’AUC score ci da una misura del potere discriminatorio del modello. Il valore 0.826 indica un buon potere discriminatorio</a:t>
          </a:r>
          <a:endParaRPr lang="en-US" b="1" dirty="0"/>
        </a:p>
      </dgm:t>
    </dgm:pt>
    <dgm:pt modelId="{E02414FC-4E2F-4C4A-BE64-A1D83AE973DF}" type="parTrans" cxnId="{683C9238-42FF-4347-8EB7-C4E39EF9F79F}">
      <dgm:prSet/>
      <dgm:spPr/>
      <dgm:t>
        <a:bodyPr/>
        <a:lstStyle/>
        <a:p>
          <a:endParaRPr lang="en-US"/>
        </a:p>
      </dgm:t>
    </dgm:pt>
    <dgm:pt modelId="{CB53C857-68F9-427A-8C0D-9E91EE25ACD2}" type="sibTrans" cxnId="{683C9238-42FF-4347-8EB7-C4E39EF9F79F}">
      <dgm:prSet/>
      <dgm:spPr/>
      <dgm:t>
        <a:bodyPr/>
        <a:lstStyle/>
        <a:p>
          <a:endParaRPr lang="en-US"/>
        </a:p>
      </dgm:t>
    </dgm:pt>
    <dgm:pt modelId="{6499FDE5-FDE8-4957-AF13-2B59849630CD}">
      <dgm:prSet/>
      <dgm:spPr/>
      <dgm:t>
        <a:bodyPr/>
        <a:lstStyle/>
        <a:p>
          <a:r>
            <a:rPr lang="it-IT" b="1" dirty="0"/>
            <a:t>Il Recall dei diabetici (sensibilità) misura la capacità del modello di identificare correttamente tutti i positivi reali. Con la soglia di 0.4 riusciamo ad intercettare correttamente l’85% dei diabetici</a:t>
          </a:r>
          <a:endParaRPr lang="en-US" b="1" dirty="0"/>
        </a:p>
      </dgm:t>
    </dgm:pt>
    <dgm:pt modelId="{BED8A121-38D1-4C49-B5B2-2465AEC93228}" type="parTrans" cxnId="{B059F2CF-1D0A-43FC-AFD1-1BE6665F8532}">
      <dgm:prSet/>
      <dgm:spPr/>
      <dgm:t>
        <a:bodyPr/>
        <a:lstStyle/>
        <a:p>
          <a:endParaRPr lang="en-US"/>
        </a:p>
      </dgm:t>
    </dgm:pt>
    <dgm:pt modelId="{F3C377F1-85FB-41D4-8CC9-734D46413E3A}" type="sibTrans" cxnId="{B059F2CF-1D0A-43FC-AFD1-1BE6665F8532}">
      <dgm:prSet/>
      <dgm:spPr/>
      <dgm:t>
        <a:bodyPr/>
        <a:lstStyle/>
        <a:p>
          <a:endParaRPr lang="en-US"/>
        </a:p>
      </dgm:t>
    </dgm:pt>
    <dgm:pt modelId="{CA96FD3F-AEED-4958-9174-1F1980498A01}">
      <dgm:prSet/>
      <dgm:spPr/>
      <dgm:t>
        <a:bodyPr/>
        <a:lstStyle/>
        <a:p>
          <a:r>
            <a:rPr lang="it-IT" b="1" dirty="0"/>
            <a:t>La CV i ottenuta indica che il modello è sufficientemente stabile</a:t>
          </a:r>
          <a:endParaRPr lang="en-US" b="1" dirty="0"/>
        </a:p>
      </dgm:t>
    </dgm:pt>
    <dgm:pt modelId="{5B11D83F-621C-4BF2-BF2F-DB186E77A98A}" type="parTrans" cxnId="{A6B4F8F6-40F5-45EC-965B-5358FAB44C3F}">
      <dgm:prSet/>
      <dgm:spPr/>
      <dgm:t>
        <a:bodyPr/>
        <a:lstStyle/>
        <a:p>
          <a:endParaRPr lang="en-US"/>
        </a:p>
      </dgm:t>
    </dgm:pt>
    <dgm:pt modelId="{9808CCF3-F936-4525-9686-25864761178A}" type="sibTrans" cxnId="{A6B4F8F6-40F5-45EC-965B-5358FAB44C3F}">
      <dgm:prSet/>
      <dgm:spPr/>
      <dgm:t>
        <a:bodyPr/>
        <a:lstStyle/>
        <a:p>
          <a:endParaRPr lang="en-US"/>
        </a:p>
      </dgm:t>
    </dgm:pt>
    <dgm:pt modelId="{FA738F92-C5CE-4CB8-A6AC-5D533D29C849}" type="pres">
      <dgm:prSet presAssocID="{40EE5BF4-B638-48DA-BC7F-DA2FF3A9C6F7}" presName="outerComposite" presStyleCnt="0">
        <dgm:presLayoutVars>
          <dgm:chMax val="5"/>
          <dgm:dir/>
          <dgm:resizeHandles val="exact"/>
        </dgm:presLayoutVars>
      </dgm:prSet>
      <dgm:spPr/>
    </dgm:pt>
    <dgm:pt modelId="{E18C92F2-BD4D-490F-9A8B-7DE4B3F5DE6F}" type="pres">
      <dgm:prSet presAssocID="{40EE5BF4-B638-48DA-BC7F-DA2FF3A9C6F7}" presName="dummyMaxCanvas" presStyleCnt="0">
        <dgm:presLayoutVars/>
      </dgm:prSet>
      <dgm:spPr/>
    </dgm:pt>
    <dgm:pt modelId="{1BC6EB51-D628-470A-AB12-B6E50D557F34}" type="pres">
      <dgm:prSet presAssocID="{40EE5BF4-B638-48DA-BC7F-DA2FF3A9C6F7}" presName="FourNodes_1" presStyleLbl="node1" presStyleIdx="0" presStyleCnt="4">
        <dgm:presLayoutVars>
          <dgm:bulletEnabled val="1"/>
        </dgm:presLayoutVars>
      </dgm:prSet>
      <dgm:spPr/>
    </dgm:pt>
    <dgm:pt modelId="{1955921C-B256-42E2-9721-4B4BC59ABDA7}" type="pres">
      <dgm:prSet presAssocID="{40EE5BF4-B638-48DA-BC7F-DA2FF3A9C6F7}" presName="FourNodes_2" presStyleLbl="node1" presStyleIdx="1" presStyleCnt="4">
        <dgm:presLayoutVars>
          <dgm:bulletEnabled val="1"/>
        </dgm:presLayoutVars>
      </dgm:prSet>
      <dgm:spPr/>
    </dgm:pt>
    <dgm:pt modelId="{E44DDC7B-F780-47FE-BF22-A059B888DF6C}" type="pres">
      <dgm:prSet presAssocID="{40EE5BF4-B638-48DA-BC7F-DA2FF3A9C6F7}" presName="FourNodes_3" presStyleLbl="node1" presStyleIdx="2" presStyleCnt="4">
        <dgm:presLayoutVars>
          <dgm:bulletEnabled val="1"/>
        </dgm:presLayoutVars>
      </dgm:prSet>
      <dgm:spPr/>
    </dgm:pt>
    <dgm:pt modelId="{29F8A40C-98E1-4E56-A2C8-8B427C2D5EA4}" type="pres">
      <dgm:prSet presAssocID="{40EE5BF4-B638-48DA-BC7F-DA2FF3A9C6F7}" presName="FourNodes_4" presStyleLbl="node1" presStyleIdx="3" presStyleCnt="4" custLinFactNeighborX="-906" custLinFactNeighborY="2251">
        <dgm:presLayoutVars>
          <dgm:bulletEnabled val="1"/>
        </dgm:presLayoutVars>
      </dgm:prSet>
      <dgm:spPr/>
    </dgm:pt>
    <dgm:pt modelId="{132757FC-893F-4C6A-B6A0-2963C0874E0B}" type="pres">
      <dgm:prSet presAssocID="{40EE5BF4-B638-48DA-BC7F-DA2FF3A9C6F7}" presName="FourConn_1-2" presStyleLbl="fgAccFollowNode1" presStyleIdx="0" presStyleCnt="3">
        <dgm:presLayoutVars>
          <dgm:bulletEnabled val="1"/>
        </dgm:presLayoutVars>
      </dgm:prSet>
      <dgm:spPr/>
    </dgm:pt>
    <dgm:pt modelId="{A65ABF42-9DB7-4BB3-8E82-E03F866DE072}" type="pres">
      <dgm:prSet presAssocID="{40EE5BF4-B638-48DA-BC7F-DA2FF3A9C6F7}" presName="FourConn_2-3" presStyleLbl="fgAccFollowNode1" presStyleIdx="1" presStyleCnt="3">
        <dgm:presLayoutVars>
          <dgm:bulletEnabled val="1"/>
        </dgm:presLayoutVars>
      </dgm:prSet>
      <dgm:spPr/>
    </dgm:pt>
    <dgm:pt modelId="{79421F1F-E7AA-4F29-8A41-0A48E87E80D9}" type="pres">
      <dgm:prSet presAssocID="{40EE5BF4-B638-48DA-BC7F-DA2FF3A9C6F7}" presName="FourConn_3-4" presStyleLbl="fgAccFollowNode1" presStyleIdx="2" presStyleCnt="3">
        <dgm:presLayoutVars>
          <dgm:bulletEnabled val="1"/>
        </dgm:presLayoutVars>
      </dgm:prSet>
      <dgm:spPr/>
    </dgm:pt>
    <dgm:pt modelId="{3B07E9F7-83FD-4867-A78D-AAC7DC30AFDA}" type="pres">
      <dgm:prSet presAssocID="{40EE5BF4-B638-48DA-BC7F-DA2FF3A9C6F7}" presName="FourNodes_1_text" presStyleLbl="node1" presStyleIdx="3" presStyleCnt="4">
        <dgm:presLayoutVars>
          <dgm:bulletEnabled val="1"/>
        </dgm:presLayoutVars>
      </dgm:prSet>
      <dgm:spPr/>
    </dgm:pt>
    <dgm:pt modelId="{6263E24A-4D07-4514-BBD4-DBF85E851781}" type="pres">
      <dgm:prSet presAssocID="{40EE5BF4-B638-48DA-BC7F-DA2FF3A9C6F7}" presName="FourNodes_2_text" presStyleLbl="node1" presStyleIdx="3" presStyleCnt="4">
        <dgm:presLayoutVars>
          <dgm:bulletEnabled val="1"/>
        </dgm:presLayoutVars>
      </dgm:prSet>
      <dgm:spPr/>
    </dgm:pt>
    <dgm:pt modelId="{B9B940AA-FBF3-4BDF-8BA9-DE7423992D25}" type="pres">
      <dgm:prSet presAssocID="{40EE5BF4-B638-48DA-BC7F-DA2FF3A9C6F7}" presName="FourNodes_3_text" presStyleLbl="node1" presStyleIdx="3" presStyleCnt="4">
        <dgm:presLayoutVars>
          <dgm:bulletEnabled val="1"/>
        </dgm:presLayoutVars>
      </dgm:prSet>
      <dgm:spPr/>
    </dgm:pt>
    <dgm:pt modelId="{B4598710-C553-4CDE-A2B5-1C40D1D1A7CF}" type="pres">
      <dgm:prSet presAssocID="{40EE5BF4-B638-48DA-BC7F-DA2FF3A9C6F7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A0BA7815-C1F5-4CAA-90F7-88FDCBCCB846}" type="presOf" srcId="{CA96FD3F-AEED-4958-9174-1F1980498A01}" destId="{B4598710-C553-4CDE-A2B5-1C40D1D1A7CF}" srcOrd="1" destOrd="0" presId="urn:microsoft.com/office/officeart/2005/8/layout/vProcess5"/>
    <dgm:cxn modelId="{E71B9C1A-5235-4338-8B20-0E0530D94B90}" type="presOf" srcId="{CB53C857-68F9-427A-8C0D-9E91EE25ACD2}" destId="{A65ABF42-9DB7-4BB3-8E82-E03F866DE072}" srcOrd="0" destOrd="0" presId="urn:microsoft.com/office/officeart/2005/8/layout/vProcess5"/>
    <dgm:cxn modelId="{B7683629-988E-4A06-A0B5-72732F98C172}" type="presOf" srcId="{6499FDE5-FDE8-4957-AF13-2B59849630CD}" destId="{B9B940AA-FBF3-4BDF-8BA9-DE7423992D25}" srcOrd="1" destOrd="0" presId="urn:microsoft.com/office/officeart/2005/8/layout/vProcess5"/>
    <dgm:cxn modelId="{FC98FE33-13D3-4BE5-BD03-DB2BC071E710}" type="presOf" srcId="{F7DABF08-8247-4D08-BDFB-3B07501AE69F}" destId="{6263E24A-4D07-4514-BBD4-DBF85E851781}" srcOrd="1" destOrd="0" presId="urn:microsoft.com/office/officeart/2005/8/layout/vProcess5"/>
    <dgm:cxn modelId="{FC74BF35-0A33-40F0-B4A3-D357ECE2F118}" type="presOf" srcId="{40EE5BF4-B638-48DA-BC7F-DA2FF3A9C6F7}" destId="{FA738F92-C5CE-4CB8-A6AC-5D533D29C849}" srcOrd="0" destOrd="0" presId="urn:microsoft.com/office/officeart/2005/8/layout/vProcess5"/>
    <dgm:cxn modelId="{683C9238-42FF-4347-8EB7-C4E39EF9F79F}" srcId="{40EE5BF4-B638-48DA-BC7F-DA2FF3A9C6F7}" destId="{F7DABF08-8247-4D08-BDFB-3B07501AE69F}" srcOrd="1" destOrd="0" parTransId="{E02414FC-4E2F-4C4A-BE64-A1D83AE973DF}" sibTransId="{CB53C857-68F9-427A-8C0D-9E91EE25ACD2}"/>
    <dgm:cxn modelId="{30BD315C-FA0F-4496-81D6-772FE95CA659}" type="presOf" srcId="{01B1B0C3-5F1D-410C-812A-D35EDB2C64DD}" destId="{1BC6EB51-D628-470A-AB12-B6E50D557F34}" srcOrd="0" destOrd="0" presId="urn:microsoft.com/office/officeart/2005/8/layout/vProcess5"/>
    <dgm:cxn modelId="{7BE5B36B-08ED-4A9E-865F-241D094B9FEA}" type="presOf" srcId="{F3C377F1-85FB-41D4-8CC9-734D46413E3A}" destId="{79421F1F-E7AA-4F29-8A41-0A48E87E80D9}" srcOrd="0" destOrd="0" presId="urn:microsoft.com/office/officeart/2005/8/layout/vProcess5"/>
    <dgm:cxn modelId="{5DC1F675-80CB-4AD7-BB32-BB212E438337}" type="presOf" srcId="{6499FDE5-FDE8-4957-AF13-2B59849630CD}" destId="{E44DDC7B-F780-47FE-BF22-A059B888DF6C}" srcOrd="0" destOrd="0" presId="urn:microsoft.com/office/officeart/2005/8/layout/vProcess5"/>
    <dgm:cxn modelId="{A24E6B57-26F7-45A7-858C-DEBDD138BFA7}" type="presOf" srcId="{F7DABF08-8247-4D08-BDFB-3B07501AE69F}" destId="{1955921C-B256-42E2-9721-4B4BC59ABDA7}" srcOrd="0" destOrd="0" presId="urn:microsoft.com/office/officeart/2005/8/layout/vProcess5"/>
    <dgm:cxn modelId="{BAB16083-6113-4DB0-842B-1F5932811A20}" type="presOf" srcId="{01B1B0C3-5F1D-410C-812A-D35EDB2C64DD}" destId="{3B07E9F7-83FD-4867-A78D-AAC7DC30AFDA}" srcOrd="1" destOrd="0" presId="urn:microsoft.com/office/officeart/2005/8/layout/vProcess5"/>
    <dgm:cxn modelId="{EC0FADA2-8B7F-4122-9A5A-510F2377589A}" srcId="{40EE5BF4-B638-48DA-BC7F-DA2FF3A9C6F7}" destId="{01B1B0C3-5F1D-410C-812A-D35EDB2C64DD}" srcOrd="0" destOrd="0" parTransId="{35860FD0-1553-4944-AC0C-68D6CD79C89D}" sibTransId="{D3E14291-1404-46A0-8ADB-129A1EAB94FD}"/>
    <dgm:cxn modelId="{BF624AB9-8D3E-46EB-B04B-D71727853799}" type="presOf" srcId="{CA96FD3F-AEED-4958-9174-1F1980498A01}" destId="{29F8A40C-98E1-4E56-A2C8-8B427C2D5EA4}" srcOrd="0" destOrd="0" presId="urn:microsoft.com/office/officeart/2005/8/layout/vProcess5"/>
    <dgm:cxn modelId="{B1B744BE-02F0-40AE-B182-B45A546E20A5}" type="presOf" srcId="{D3E14291-1404-46A0-8ADB-129A1EAB94FD}" destId="{132757FC-893F-4C6A-B6A0-2963C0874E0B}" srcOrd="0" destOrd="0" presId="urn:microsoft.com/office/officeart/2005/8/layout/vProcess5"/>
    <dgm:cxn modelId="{B059F2CF-1D0A-43FC-AFD1-1BE6665F8532}" srcId="{40EE5BF4-B638-48DA-BC7F-DA2FF3A9C6F7}" destId="{6499FDE5-FDE8-4957-AF13-2B59849630CD}" srcOrd="2" destOrd="0" parTransId="{BED8A121-38D1-4C49-B5B2-2465AEC93228}" sibTransId="{F3C377F1-85FB-41D4-8CC9-734D46413E3A}"/>
    <dgm:cxn modelId="{A6B4F8F6-40F5-45EC-965B-5358FAB44C3F}" srcId="{40EE5BF4-B638-48DA-BC7F-DA2FF3A9C6F7}" destId="{CA96FD3F-AEED-4958-9174-1F1980498A01}" srcOrd="3" destOrd="0" parTransId="{5B11D83F-621C-4BF2-BF2F-DB186E77A98A}" sibTransId="{9808CCF3-F936-4525-9686-25864761178A}"/>
    <dgm:cxn modelId="{5004B262-2440-4E8B-BD39-05EAF1E695F4}" type="presParOf" srcId="{FA738F92-C5CE-4CB8-A6AC-5D533D29C849}" destId="{E18C92F2-BD4D-490F-9A8B-7DE4B3F5DE6F}" srcOrd="0" destOrd="0" presId="urn:microsoft.com/office/officeart/2005/8/layout/vProcess5"/>
    <dgm:cxn modelId="{7F27D3FD-7A8F-4204-885F-7B989CAEB588}" type="presParOf" srcId="{FA738F92-C5CE-4CB8-A6AC-5D533D29C849}" destId="{1BC6EB51-D628-470A-AB12-B6E50D557F34}" srcOrd="1" destOrd="0" presId="urn:microsoft.com/office/officeart/2005/8/layout/vProcess5"/>
    <dgm:cxn modelId="{65531B4F-6E23-4BE5-BCE3-1CC45F9C10A9}" type="presParOf" srcId="{FA738F92-C5CE-4CB8-A6AC-5D533D29C849}" destId="{1955921C-B256-42E2-9721-4B4BC59ABDA7}" srcOrd="2" destOrd="0" presId="urn:microsoft.com/office/officeart/2005/8/layout/vProcess5"/>
    <dgm:cxn modelId="{21DB8012-6F3B-41F4-8427-9605B3C774D5}" type="presParOf" srcId="{FA738F92-C5CE-4CB8-A6AC-5D533D29C849}" destId="{E44DDC7B-F780-47FE-BF22-A059B888DF6C}" srcOrd="3" destOrd="0" presId="urn:microsoft.com/office/officeart/2005/8/layout/vProcess5"/>
    <dgm:cxn modelId="{09D711AF-B074-4306-AE6F-0035FF0E3088}" type="presParOf" srcId="{FA738F92-C5CE-4CB8-A6AC-5D533D29C849}" destId="{29F8A40C-98E1-4E56-A2C8-8B427C2D5EA4}" srcOrd="4" destOrd="0" presId="urn:microsoft.com/office/officeart/2005/8/layout/vProcess5"/>
    <dgm:cxn modelId="{B36A4AF1-46F6-405B-8321-0B3DA4B5755B}" type="presParOf" srcId="{FA738F92-C5CE-4CB8-A6AC-5D533D29C849}" destId="{132757FC-893F-4C6A-B6A0-2963C0874E0B}" srcOrd="5" destOrd="0" presId="urn:microsoft.com/office/officeart/2005/8/layout/vProcess5"/>
    <dgm:cxn modelId="{BDBD7555-FC29-402C-9303-99CDB28C0E27}" type="presParOf" srcId="{FA738F92-C5CE-4CB8-A6AC-5D533D29C849}" destId="{A65ABF42-9DB7-4BB3-8E82-E03F866DE072}" srcOrd="6" destOrd="0" presId="urn:microsoft.com/office/officeart/2005/8/layout/vProcess5"/>
    <dgm:cxn modelId="{28B43C5C-5CD5-46C1-94B2-AC897A2B037D}" type="presParOf" srcId="{FA738F92-C5CE-4CB8-A6AC-5D533D29C849}" destId="{79421F1F-E7AA-4F29-8A41-0A48E87E80D9}" srcOrd="7" destOrd="0" presId="urn:microsoft.com/office/officeart/2005/8/layout/vProcess5"/>
    <dgm:cxn modelId="{CF6A6CA0-CA8F-4C02-ABA7-B68FE7247D6D}" type="presParOf" srcId="{FA738F92-C5CE-4CB8-A6AC-5D533D29C849}" destId="{3B07E9F7-83FD-4867-A78D-AAC7DC30AFDA}" srcOrd="8" destOrd="0" presId="urn:microsoft.com/office/officeart/2005/8/layout/vProcess5"/>
    <dgm:cxn modelId="{AD4B8CF4-AC32-4B9A-B27E-EAB42E33389F}" type="presParOf" srcId="{FA738F92-C5CE-4CB8-A6AC-5D533D29C849}" destId="{6263E24A-4D07-4514-BBD4-DBF85E851781}" srcOrd="9" destOrd="0" presId="urn:microsoft.com/office/officeart/2005/8/layout/vProcess5"/>
    <dgm:cxn modelId="{C6BCC545-309B-4E10-96A3-A1955611BE67}" type="presParOf" srcId="{FA738F92-C5CE-4CB8-A6AC-5D533D29C849}" destId="{B9B940AA-FBF3-4BDF-8BA9-DE7423992D25}" srcOrd="10" destOrd="0" presId="urn:microsoft.com/office/officeart/2005/8/layout/vProcess5"/>
    <dgm:cxn modelId="{32B25564-B6D7-4544-942C-FF410FCF8ED6}" type="presParOf" srcId="{FA738F92-C5CE-4CB8-A6AC-5D533D29C849}" destId="{B4598710-C553-4CDE-A2B5-1C40D1D1A7CF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D2371E5-48B5-468D-A08D-B13B45172EFB}" type="doc">
      <dgm:prSet loTypeId="urn:microsoft.com/office/officeart/2005/8/layout/process4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F48D457B-CAD1-47FC-A006-F06F7CFF0AD9}">
      <dgm:prSet/>
      <dgm:spPr/>
      <dgm:t>
        <a:bodyPr/>
        <a:lstStyle/>
        <a:p>
          <a:r>
            <a:rPr lang="it-IT"/>
            <a:t>La funzione di predizione prende in input 8 parametri clinici</a:t>
          </a:r>
          <a:endParaRPr lang="en-US"/>
        </a:p>
      </dgm:t>
    </dgm:pt>
    <dgm:pt modelId="{83BC891A-22B0-42AB-8580-9BF9EE4A698D}" type="parTrans" cxnId="{21C6773E-A941-4451-BC4B-6DE67634205C}">
      <dgm:prSet/>
      <dgm:spPr/>
      <dgm:t>
        <a:bodyPr/>
        <a:lstStyle/>
        <a:p>
          <a:endParaRPr lang="en-US"/>
        </a:p>
      </dgm:t>
    </dgm:pt>
    <dgm:pt modelId="{367B96F5-ED09-431D-9D47-E649712E06CC}" type="sibTrans" cxnId="{21C6773E-A941-4451-BC4B-6DE67634205C}">
      <dgm:prSet/>
      <dgm:spPr/>
      <dgm:t>
        <a:bodyPr/>
        <a:lstStyle/>
        <a:p>
          <a:endParaRPr lang="en-US"/>
        </a:p>
      </dgm:t>
    </dgm:pt>
    <dgm:pt modelId="{962FB45E-3DF2-40D5-89B0-89FA04897A0F}">
      <dgm:prSet/>
      <dgm:spPr/>
      <dgm:t>
        <a:bodyPr/>
        <a:lstStyle/>
        <a:p>
          <a:r>
            <a:rPr lang="es-ES"/>
            <a:t>Gestisce eventuali valori anomali, e mediante Feature Engineering crea le 6 caratteristiche derivate viste nelle slide precedenti</a:t>
          </a:r>
          <a:r>
            <a:rPr lang="it-IT"/>
            <a:t>, che vengono poi normalizzate e utilizzate come input per l’algoritmo di classificazione Random Forest.</a:t>
          </a:r>
          <a:endParaRPr lang="en-US"/>
        </a:p>
      </dgm:t>
    </dgm:pt>
    <dgm:pt modelId="{CD16847F-CCD5-4118-9310-23AFFEDB0EA6}" type="parTrans" cxnId="{0C28282C-A3CF-4CF7-AD39-FB21686C212A}">
      <dgm:prSet/>
      <dgm:spPr/>
      <dgm:t>
        <a:bodyPr/>
        <a:lstStyle/>
        <a:p>
          <a:endParaRPr lang="en-US"/>
        </a:p>
      </dgm:t>
    </dgm:pt>
    <dgm:pt modelId="{8595070A-EDC8-4FCD-81D1-2ACF8EBA67DC}" type="sibTrans" cxnId="{0C28282C-A3CF-4CF7-AD39-FB21686C212A}">
      <dgm:prSet/>
      <dgm:spPr/>
      <dgm:t>
        <a:bodyPr/>
        <a:lstStyle/>
        <a:p>
          <a:endParaRPr lang="en-US"/>
        </a:p>
      </dgm:t>
    </dgm:pt>
    <dgm:pt modelId="{D39CC4A5-8A74-45A2-B00C-216FD3FD87C5}">
      <dgm:prSet/>
      <dgm:spPr/>
      <dgm:t>
        <a:bodyPr/>
        <a:lstStyle/>
        <a:p>
          <a:r>
            <a:rPr lang="it-IT" dirty="0"/>
            <a:t>L’output della funzione consiste in una </a:t>
          </a:r>
          <a:r>
            <a:rPr lang="it-IT" dirty="0" err="1"/>
            <a:t>tupla</a:t>
          </a:r>
          <a:r>
            <a:rPr lang="it-IT" dirty="0"/>
            <a:t> contenente la predizione binaria (0 o 1), che indica la presenza o assenza di diabete, e la probabilità associata alla classe positiva, calcolata dal modello addestrato</a:t>
          </a:r>
          <a:endParaRPr lang="en-US" dirty="0"/>
        </a:p>
      </dgm:t>
    </dgm:pt>
    <dgm:pt modelId="{2CA2B782-A0D7-4C55-B62A-8B7D6DEADF91}" type="parTrans" cxnId="{89D5F76C-16FC-4092-AA7A-0024D469549C}">
      <dgm:prSet/>
      <dgm:spPr/>
      <dgm:t>
        <a:bodyPr/>
        <a:lstStyle/>
        <a:p>
          <a:endParaRPr lang="en-US"/>
        </a:p>
      </dgm:t>
    </dgm:pt>
    <dgm:pt modelId="{DB52F55D-2F4F-4DF7-81A6-F2BB2894E5B6}" type="sibTrans" cxnId="{89D5F76C-16FC-4092-AA7A-0024D469549C}">
      <dgm:prSet/>
      <dgm:spPr/>
      <dgm:t>
        <a:bodyPr/>
        <a:lstStyle/>
        <a:p>
          <a:endParaRPr lang="en-US"/>
        </a:p>
      </dgm:t>
    </dgm:pt>
    <dgm:pt modelId="{04B9877F-321D-4C1A-9316-E1126F01DDFB}" type="pres">
      <dgm:prSet presAssocID="{BD2371E5-48B5-468D-A08D-B13B45172EFB}" presName="Name0" presStyleCnt="0">
        <dgm:presLayoutVars>
          <dgm:dir/>
          <dgm:animLvl val="lvl"/>
          <dgm:resizeHandles val="exact"/>
        </dgm:presLayoutVars>
      </dgm:prSet>
      <dgm:spPr/>
    </dgm:pt>
    <dgm:pt modelId="{59B66C51-F7A2-45B7-AE3C-4B5C9E77A9AB}" type="pres">
      <dgm:prSet presAssocID="{D39CC4A5-8A74-45A2-B00C-216FD3FD87C5}" presName="boxAndChildren" presStyleCnt="0"/>
      <dgm:spPr/>
    </dgm:pt>
    <dgm:pt modelId="{B801A405-75A9-49DF-B39A-E618AB985A5A}" type="pres">
      <dgm:prSet presAssocID="{D39CC4A5-8A74-45A2-B00C-216FD3FD87C5}" presName="parentTextBox" presStyleLbl="node1" presStyleIdx="0" presStyleCnt="3"/>
      <dgm:spPr/>
    </dgm:pt>
    <dgm:pt modelId="{86545663-C408-4CDF-B1AE-DA59E12E5D2B}" type="pres">
      <dgm:prSet presAssocID="{8595070A-EDC8-4FCD-81D1-2ACF8EBA67DC}" presName="sp" presStyleCnt="0"/>
      <dgm:spPr/>
    </dgm:pt>
    <dgm:pt modelId="{F79373B8-D6BA-4CBB-B6A6-A7A3A3D92F76}" type="pres">
      <dgm:prSet presAssocID="{962FB45E-3DF2-40D5-89B0-89FA04897A0F}" presName="arrowAndChildren" presStyleCnt="0"/>
      <dgm:spPr/>
    </dgm:pt>
    <dgm:pt modelId="{6C125B8F-7767-40E6-B86A-F490220486EA}" type="pres">
      <dgm:prSet presAssocID="{962FB45E-3DF2-40D5-89B0-89FA04897A0F}" presName="parentTextArrow" presStyleLbl="node1" presStyleIdx="1" presStyleCnt="3"/>
      <dgm:spPr/>
    </dgm:pt>
    <dgm:pt modelId="{A44B913E-F41B-4ADF-9FC1-B8628D525281}" type="pres">
      <dgm:prSet presAssocID="{367B96F5-ED09-431D-9D47-E649712E06CC}" presName="sp" presStyleCnt="0"/>
      <dgm:spPr/>
    </dgm:pt>
    <dgm:pt modelId="{BFD8CCD6-070C-4787-95C0-6F4CF727033A}" type="pres">
      <dgm:prSet presAssocID="{F48D457B-CAD1-47FC-A006-F06F7CFF0AD9}" presName="arrowAndChildren" presStyleCnt="0"/>
      <dgm:spPr/>
    </dgm:pt>
    <dgm:pt modelId="{7746B2B5-AA9B-46C7-8F03-35FECA3706C1}" type="pres">
      <dgm:prSet presAssocID="{F48D457B-CAD1-47FC-A006-F06F7CFF0AD9}" presName="parentTextArrow" presStyleLbl="node1" presStyleIdx="2" presStyleCnt="3"/>
      <dgm:spPr/>
    </dgm:pt>
  </dgm:ptLst>
  <dgm:cxnLst>
    <dgm:cxn modelId="{3B834916-199C-4856-8398-2DC10E0103C1}" type="presOf" srcId="{D39CC4A5-8A74-45A2-B00C-216FD3FD87C5}" destId="{B801A405-75A9-49DF-B39A-E618AB985A5A}" srcOrd="0" destOrd="0" presId="urn:microsoft.com/office/officeart/2005/8/layout/process4"/>
    <dgm:cxn modelId="{0C28282C-A3CF-4CF7-AD39-FB21686C212A}" srcId="{BD2371E5-48B5-468D-A08D-B13B45172EFB}" destId="{962FB45E-3DF2-40D5-89B0-89FA04897A0F}" srcOrd="1" destOrd="0" parTransId="{CD16847F-CCD5-4118-9310-23AFFEDB0EA6}" sibTransId="{8595070A-EDC8-4FCD-81D1-2ACF8EBA67DC}"/>
    <dgm:cxn modelId="{21C6773E-A941-4451-BC4B-6DE67634205C}" srcId="{BD2371E5-48B5-468D-A08D-B13B45172EFB}" destId="{F48D457B-CAD1-47FC-A006-F06F7CFF0AD9}" srcOrd="0" destOrd="0" parTransId="{83BC891A-22B0-42AB-8580-9BF9EE4A698D}" sibTransId="{367B96F5-ED09-431D-9D47-E649712E06CC}"/>
    <dgm:cxn modelId="{89D5F76C-16FC-4092-AA7A-0024D469549C}" srcId="{BD2371E5-48B5-468D-A08D-B13B45172EFB}" destId="{D39CC4A5-8A74-45A2-B00C-216FD3FD87C5}" srcOrd="2" destOrd="0" parTransId="{2CA2B782-A0D7-4C55-B62A-8B7D6DEADF91}" sibTransId="{DB52F55D-2F4F-4DF7-81A6-F2BB2894E5B6}"/>
    <dgm:cxn modelId="{A98A4773-B620-4BF0-B926-CCFE6D37EE86}" type="presOf" srcId="{962FB45E-3DF2-40D5-89B0-89FA04897A0F}" destId="{6C125B8F-7767-40E6-B86A-F490220486EA}" srcOrd="0" destOrd="0" presId="urn:microsoft.com/office/officeart/2005/8/layout/process4"/>
    <dgm:cxn modelId="{F0D2D384-9345-4C89-836A-EE017F6A1650}" type="presOf" srcId="{BD2371E5-48B5-468D-A08D-B13B45172EFB}" destId="{04B9877F-321D-4C1A-9316-E1126F01DDFB}" srcOrd="0" destOrd="0" presId="urn:microsoft.com/office/officeart/2005/8/layout/process4"/>
    <dgm:cxn modelId="{60B460BE-AE04-4A58-942C-C850ACA5FB6A}" type="presOf" srcId="{F48D457B-CAD1-47FC-A006-F06F7CFF0AD9}" destId="{7746B2B5-AA9B-46C7-8F03-35FECA3706C1}" srcOrd="0" destOrd="0" presId="urn:microsoft.com/office/officeart/2005/8/layout/process4"/>
    <dgm:cxn modelId="{46AC3E1A-300B-4904-B0A8-564545E0ED4A}" type="presParOf" srcId="{04B9877F-321D-4C1A-9316-E1126F01DDFB}" destId="{59B66C51-F7A2-45B7-AE3C-4B5C9E77A9AB}" srcOrd="0" destOrd="0" presId="urn:microsoft.com/office/officeart/2005/8/layout/process4"/>
    <dgm:cxn modelId="{9D86DF34-8ABC-4414-9CE9-CEAC9C2A8735}" type="presParOf" srcId="{59B66C51-F7A2-45B7-AE3C-4B5C9E77A9AB}" destId="{B801A405-75A9-49DF-B39A-E618AB985A5A}" srcOrd="0" destOrd="0" presId="urn:microsoft.com/office/officeart/2005/8/layout/process4"/>
    <dgm:cxn modelId="{FAA6316F-5565-48AE-A6D4-83F505C4292C}" type="presParOf" srcId="{04B9877F-321D-4C1A-9316-E1126F01DDFB}" destId="{86545663-C408-4CDF-B1AE-DA59E12E5D2B}" srcOrd="1" destOrd="0" presId="urn:microsoft.com/office/officeart/2005/8/layout/process4"/>
    <dgm:cxn modelId="{D7D62994-B413-4F62-9FAE-DDCDAE1DB7AB}" type="presParOf" srcId="{04B9877F-321D-4C1A-9316-E1126F01DDFB}" destId="{F79373B8-D6BA-4CBB-B6A6-A7A3A3D92F76}" srcOrd="2" destOrd="0" presId="urn:microsoft.com/office/officeart/2005/8/layout/process4"/>
    <dgm:cxn modelId="{8ACB261B-ED10-44DC-801A-4421A4FB5EDC}" type="presParOf" srcId="{F79373B8-D6BA-4CBB-B6A6-A7A3A3D92F76}" destId="{6C125B8F-7767-40E6-B86A-F490220486EA}" srcOrd="0" destOrd="0" presId="urn:microsoft.com/office/officeart/2005/8/layout/process4"/>
    <dgm:cxn modelId="{DD962DFF-4B05-4C08-9D55-E87FEA526F4A}" type="presParOf" srcId="{04B9877F-321D-4C1A-9316-E1126F01DDFB}" destId="{A44B913E-F41B-4ADF-9FC1-B8628D525281}" srcOrd="3" destOrd="0" presId="urn:microsoft.com/office/officeart/2005/8/layout/process4"/>
    <dgm:cxn modelId="{79B5BCEA-649D-42FD-B0B9-18C8EB8879F4}" type="presParOf" srcId="{04B9877F-321D-4C1A-9316-E1126F01DDFB}" destId="{BFD8CCD6-070C-4787-95C0-6F4CF727033A}" srcOrd="4" destOrd="0" presId="urn:microsoft.com/office/officeart/2005/8/layout/process4"/>
    <dgm:cxn modelId="{C1ACCB4E-0F8F-4F7F-8ABA-FCC115DF396C}" type="presParOf" srcId="{BFD8CCD6-070C-4787-95C0-6F4CF727033A}" destId="{7746B2B5-AA9B-46C7-8F03-35FECA3706C1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C6EB51-D628-470A-AB12-B6E50D557F34}">
      <dsp:nvSpPr>
        <dsp:cNvPr id="0" name=""/>
        <dsp:cNvSpPr/>
      </dsp:nvSpPr>
      <dsp:spPr>
        <a:xfrm>
          <a:off x="0" y="0"/>
          <a:ext cx="6256913" cy="629710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000" b="1" kern="1200" dirty="0"/>
            <a:t>Con soglia 0.4 il modello identifica correttamente circa il 78% dei pazienti.</a:t>
          </a:r>
        </a:p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000" b="1" kern="1200" dirty="0"/>
            <a:t>Tuttavia l’accuratezza (percentuale totale di previsioni corrette) non è sufficiente da sola per valutare modelli su dati medici, poiché gli errori sui positivi (falsi negativi) sono i più critici</a:t>
          </a:r>
          <a:endParaRPr lang="en-US" sz="1000" b="1" kern="1200" dirty="0"/>
        </a:p>
      </dsp:txBody>
      <dsp:txXfrm>
        <a:off x="18444" y="18444"/>
        <a:ext cx="5524195" cy="592822"/>
      </dsp:txXfrm>
    </dsp:sp>
    <dsp:sp modelId="{1955921C-B256-42E2-9721-4B4BC59ABDA7}">
      <dsp:nvSpPr>
        <dsp:cNvPr id="0" name=""/>
        <dsp:cNvSpPr/>
      </dsp:nvSpPr>
      <dsp:spPr>
        <a:xfrm>
          <a:off x="524016" y="744203"/>
          <a:ext cx="6256913" cy="629710"/>
        </a:xfrm>
        <a:prstGeom prst="roundRect">
          <a:avLst>
            <a:gd name="adj" fmla="val 10000"/>
          </a:avLst>
        </a:prstGeom>
        <a:solidFill>
          <a:schemeClr val="accent5">
            <a:hueOff val="-4050717"/>
            <a:satOff val="-275"/>
            <a:lumOff val="654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000" b="1" kern="1200" dirty="0"/>
            <a:t>L’AUC score ci da una misura del potere discriminatorio del modello. Il valore 0.826 indica un buon potere discriminatorio</a:t>
          </a:r>
          <a:endParaRPr lang="en-US" sz="1000" b="1" kern="1200" dirty="0"/>
        </a:p>
      </dsp:txBody>
      <dsp:txXfrm>
        <a:off x="542460" y="762647"/>
        <a:ext cx="5286697" cy="592822"/>
      </dsp:txXfrm>
    </dsp:sp>
    <dsp:sp modelId="{E44DDC7B-F780-47FE-BF22-A059B888DF6C}">
      <dsp:nvSpPr>
        <dsp:cNvPr id="0" name=""/>
        <dsp:cNvSpPr/>
      </dsp:nvSpPr>
      <dsp:spPr>
        <a:xfrm>
          <a:off x="1040211" y="1488407"/>
          <a:ext cx="6256913" cy="629710"/>
        </a:xfrm>
        <a:prstGeom prst="roundRect">
          <a:avLst>
            <a:gd name="adj" fmla="val 10000"/>
          </a:avLst>
        </a:prstGeom>
        <a:solidFill>
          <a:schemeClr val="accent5">
            <a:hueOff val="-8101434"/>
            <a:satOff val="-551"/>
            <a:lumOff val="1307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000" b="1" kern="1200" dirty="0"/>
            <a:t>Il Recall dei diabetici (sensibilità) misura la capacità del modello di identificare correttamente tutti i positivi reali. Con la soglia di 0.4 riusciamo ad intercettare correttamente l’85% dei diabetici</a:t>
          </a:r>
          <a:endParaRPr lang="en-US" sz="1000" b="1" kern="1200" dirty="0"/>
        </a:p>
      </dsp:txBody>
      <dsp:txXfrm>
        <a:off x="1058655" y="1506851"/>
        <a:ext cx="5294518" cy="592822"/>
      </dsp:txXfrm>
    </dsp:sp>
    <dsp:sp modelId="{29F8A40C-98E1-4E56-A2C8-8B427C2D5EA4}">
      <dsp:nvSpPr>
        <dsp:cNvPr id="0" name=""/>
        <dsp:cNvSpPr/>
      </dsp:nvSpPr>
      <dsp:spPr>
        <a:xfrm>
          <a:off x="1507540" y="2232611"/>
          <a:ext cx="6256913" cy="629710"/>
        </a:xfrm>
        <a:prstGeom prst="roundRect">
          <a:avLst>
            <a:gd name="adj" fmla="val 10000"/>
          </a:avLst>
        </a:prstGeom>
        <a:solidFill>
          <a:schemeClr val="accent5">
            <a:hueOff val="-12152150"/>
            <a:satOff val="-826"/>
            <a:lumOff val="196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000" b="1" kern="1200" dirty="0"/>
            <a:t>La CV i ottenuta indica che il modello è sufficientemente stabile</a:t>
          </a:r>
          <a:endParaRPr lang="en-US" sz="1000" b="1" kern="1200" dirty="0"/>
        </a:p>
      </dsp:txBody>
      <dsp:txXfrm>
        <a:off x="1525984" y="2251055"/>
        <a:ext cx="5286697" cy="592822"/>
      </dsp:txXfrm>
    </dsp:sp>
    <dsp:sp modelId="{132757FC-893F-4C6A-B6A0-2963C0874E0B}">
      <dsp:nvSpPr>
        <dsp:cNvPr id="0" name=""/>
        <dsp:cNvSpPr/>
      </dsp:nvSpPr>
      <dsp:spPr>
        <a:xfrm>
          <a:off x="5847601" y="482301"/>
          <a:ext cx="409312" cy="409312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5939696" y="482301"/>
        <a:ext cx="225122" cy="308007"/>
      </dsp:txXfrm>
    </dsp:sp>
    <dsp:sp modelId="{A65ABF42-9DB7-4BB3-8E82-E03F866DE072}">
      <dsp:nvSpPr>
        <dsp:cNvPr id="0" name=""/>
        <dsp:cNvSpPr/>
      </dsp:nvSpPr>
      <dsp:spPr>
        <a:xfrm>
          <a:off x="6371618" y="1226504"/>
          <a:ext cx="409312" cy="409312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tint val="40000"/>
            <a:alpha val="90000"/>
            <a:hueOff val="-5972333"/>
            <a:satOff val="1333"/>
            <a:lumOff val="200"/>
            <a:alphaOff val="0"/>
          </a:schemeClr>
        </a:solidFill>
        <a:ln w="1905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6463713" y="1226504"/>
        <a:ext cx="225122" cy="308007"/>
      </dsp:txXfrm>
    </dsp:sp>
    <dsp:sp modelId="{79421F1F-E7AA-4F29-8A41-0A48E87E80D9}">
      <dsp:nvSpPr>
        <dsp:cNvPr id="0" name=""/>
        <dsp:cNvSpPr/>
      </dsp:nvSpPr>
      <dsp:spPr>
        <a:xfrm>
          <a:off x="6887813" y="1970708"/>
          <a:ext cx="409312" cy="409312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tint val="40000"/>
            <a:alpha val="90000"/>
            <a:hueOff val="-11944666"/>
            <a:satOff val="2667"/>
            <a:lumOff val="401"/>
            <a:alphaOff val="0"/>
          </a:schemeClr>
        </a:solidFill>
        <a:ln w="1905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6979908" y="1970708"/>
        <a:ext cx="225122" cy="30800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801A405-75A9-49DF-B39A-E618AB985A5A}">
      <dsp:nvSpPr>
        <dsp:cNvPr id="0" name=""/>
        <dsp:cNvSpPr/>
      </dsp:nvSpPr>
      <dsp:spPr>
        <a:xfrm>
          <a:off x="0" y="1777692"/>
          <a:ext cx="7676707" cy="58347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200" kern="1200" dirty="0"/>
            <a:t>L’output della funzione consiste in una </a:t>
          </a:r>
          <a:r>
            <a:rPr lang="it-IT" sz="1200" kern="1200" dirty="0" err="1"/>
            <a:t>tupla</a:t>
          </a:r>
          <a:r>
            <a:rPr lang="it-IT" sz="1200" kern="1200" dirty="0"/>
            <a:t> contenente la predizione binaria (0 o 1), che indica la presenza o assenza di diabete, e la probabilità associata alla classe positiva, calcolata dal modello addestrato</a:t>
          </a:r>
          <a:endParaRPr lang="en-US" sz="1200" kern="1200" dirty="0"/>
        </a:p>
      </dsp:txBody>
      <dsp:txXfrm>
        <a:off x="0" y="1777692"/>
        <a:ext cx="7676707" cy="583478"/>
      </dsp:txXfrm>
    </dsp:sp>
    <dsp:sp modelId="{6C125B8F-7767-40E6-B86A-F490220486EA}">
      <dsp:nvSpPr>
        <dsp:cNvPr id="0" name=""/>
        <dsp:cNvSpPr/>
      </dsp:nvSpPr>
      <dsp:spPr>
        <a:xfrm rot="10800000">
          <a:off x="0" y="889054"/>
          <a:ext cx="7676707" cy="897389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/>
            <a:t>Gestisce eventuali valori anomali, e mediante Feature Engineering crea le 6 caratteristiche derivate viste nelle slide precedenti</a:t>
          </a:r>
          <a:r>
            <a:rPr lang="it-IT" sz="1200" kern="1200"/>
            <a:t>, che vengono poi normalizzate e utilizzate come input per l’algoritmo di classificazione Random Forest.</a:t>
          </a:r>
          <a:endParaRPr lang="en-US" sz="1200" kern="1200"/>
        </a:p>
      </dsp:txBody>
      <dsp:txXfrm rot="10800000">
        <a:off x="0" y="889054"/>
        <a:ext cx="7676707" cy="583096"/>
      </dsp:txXfrm>
    </dsp:sp>
    <dsp:sp modelId="{7746B2B5-AA9B-46C7-8F03-35FECA3706C1}">
      <dsp:nvSpPr>
        <dsp:cNvPr id="0" name=""/>
        <dsp:cNvSpPr/>
      </dsp:nvSpPr>
      <dsp:spPr>
        <a:xfrm rot="10800000">
          <a:off x="0" y="417"/>
          <a:ext cx="7676707" cy="897389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200" kern="1200"/>
            <a:t>La funzione di predizione prende in input 8 parametri clinici</a:t>
          </a:r>
          <a:endParaRPr lang="en-US" sz="1200" kern="1200"/>
        </a:p>
      </dsp:txBody>
      <dsp:txXfrm rot="10800000">
        <a:off x="0" y="417"/>
        <a:ext cx="7676707" cy="58309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554B3D-6EB0-42BC-8ADD-A3E76ABDF4BF}" type="datetimeFigureOut">
              <a:rPr lang="es-ES" smtClean="0"/>
              <a:t>24/05/2025</a:t>
            </a:fld>
            <a:endParaRPr lang="es-E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76BD3-20C7-4334-A4CF-718A3B777B8D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977354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8D602-0B81-CD04-94F4-14DD0694DD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s-E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561A87-0210-3C66-7148-9AC269B08E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EB8D7C-4FEF-35FF-AB9F-4B30BA6B36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0B8149-471C-4706-B91A-2C8DE4CF7097}" type="datetimeFigureOut">
              <a:rPr lang="es-ES" smtClean="0"/>
              <a:t>23/05/2025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0639AD-8AF7-CFFE-63EC-646067136B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692990-645C-883B-CE00-E36BA12BF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CB8EF-B709-40B1-BDD9-678521BA2CCC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630698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3EA2BC-4425-4AB9-240E-5BB25768C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s-E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28698B7-03B7-DD3F-D06E-11E0B6A1F5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80A915-6133-3E53-FFF2-ED19CF4D64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0B8149-471C-4706-B91A-2C8DE4CF7097}" type="datetimeFigureOut">
              <a:rPr lang="es-ES" smtClean="0"/>
              <a:t>23/05/2025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372558-DBF7-60CE-D105-AA01C148FD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9FCB62-6AD1-2E6C-0135-F953591195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CB8EF-B709-40B1-BDD9-678521BA2CCC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249724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E3C225A-D09A-90A0-C994-AA7F0C3A848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s-E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3D99FF-1050-844B-0FF0-7E9B3EF5D0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0BD4E8-C804-64D2-C1FF-5746130813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0B8149-471C-4706-B91A-2C8DE4CF7097}" type="datetimeFigureOut">
              <a:rPr lang="es-ES" smtClean="0"/>
              <a:t>23/05/2025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94F8DA-AAB6-AD46-092A-E13EFE253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A5DDA5-9957-E12C-DD19-65C131089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CB8EF-B709-40B1-BDD9-678521BA2CCC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963481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3D325-3618-CFB0-3670-A36629590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s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D892B5-7A0B-2279-9CCE-EC71C8A046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0279ED-2762-6CED-E7C6-474777D5BC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0B8149-471C-4706-B91A-2C8DE4CF7097}" type="datetimeFigureOut">
              <a:rPr lang="es-ES" smtClean="0"/>
              <a:t>23/05/2025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5137B3-E77C-8845-DA9C-E53F6218F4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096207-5E64-A831-CBC2-D1FA61FA8A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CB8EF-B709-40B1-BDD9-678521BA2CCC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777410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8F04E-3247-9240-FAB2-10EBCDD598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s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C0F673-281A-78E8-38C7-75249B11B2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3DC6E5-26CA-A2D1-2100-1562AF3E41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0B8149-471C-4706-B91A-2C8DE4CF7097}" type="datetimeFigureOut">
              <a:rPr lang="es-ES" smtClean="0"/>
              <a:t>23/05/2025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0A9BB8-9ED6-42FA-A6EE-66B24F94C5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3861D1-D6AC-3F97-A34E-C6E8D9E75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CB8EF-B709-40B1-BDD9-678521BA2CCC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72482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EE8B5D-D65A-F019-DAD5-98E3805BB7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s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280DE2-9E4B-1815-4336-BD745203C4B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s-E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43F856-CEAA-9E3D-FC53-27A533CF08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s-E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846456-1BF8-B5F1-9B0B-553ECE3D91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0B8149-471C-4706-B91A-2C8DE4CF7097}" type="datetimeFigureOut">
              <a:rPr lang="es-ES" smtClean="0"/>
              <a:t>23/05/2025</a:t>
            </a:fld>
            <a:endParaRPr lang="es-E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77F4EF-DF87-D58D-5DD5-66B4B45A62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BF623D-FA42-9E25-D61E-2E10AD03CE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CB8EF-B709-40B1-BDD9-678521BA2CCC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927612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AEF789-B7DA-826D-6898-2E8A0B6439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s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F91968-A170-2A78-9E84-F1A11E9914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1F44E6-99DA-2CD2-A0D2-F2CB73C1BD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s-E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53908E9-1128-256B-0081-6EFCB738E5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DD5417D-CE4C-F232-C792-1EFD677DCFF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s-E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A3D5B45-C641-C00E-AD80-0DAE84C495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0B8149-471C-4706-B91A-2C8DE4CF7097}" type="datetimeFigureOut">
              <a:rPr lang="es-ES" smtClean="0"/>
              <a:t>23/05/2025</a:t>
            </a:fld>
            <a:endParaRPr lang="es-E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091BF46-7F94-685F-8EE3-1200D055E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C744BA7-A88D-1003-48F0-14CB484AFA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CB8EF-B709-40B1-BDD9-678521BA2CCC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535657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BA91E-4AD8-0F42-8CA7-C2F6C7E05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s-E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0025AD-8EBF-1751-CE58-12E4631BFF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0B8149-471C-4706-B91A-2C8DE4CF7097}" type="datetimeFigureOut">
              <a:rPr lang="es-ES" smtClean="0"/>
              <a:t>23/05/2025</a:t>
            </a:fld>
            <a:endParaRPr lang="es-E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04885D-ED58-AA1E-CDAC-C4CA7DEDD8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BA6BBD-6E42-F132-92A3-F5C789DA44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CB8EF-B709-40B1-BDD9-678521BA2CCC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792933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DBE51F6-A1CD-19E8-6C33-A161BF4151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0B8149-471C-4706-B91A-2C8DE4CF7097}" type="datetimeFigureOut">
              <a:rPr lang="es-ES" smtClean="0"/>
              <a:t>23/05/2025</a:t>
            </a:fld>
            <a:endParaRPr lang="es-E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15DDA64-27C4-2A0A-6D8D-19D777233F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E540B0-8431-23C1-7E6E-8F3C82CE94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CB8EF-B709-40B1-BDD9-678521BA2CCC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004169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E6CF0-C914-AC0E-B8A5-FF9FD9C9EA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s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C97549-758F-0259-6020-DA822635FC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s-E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ADC829-BE62-46D8-7987-C2FEC22758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090536-69AE-A0B4-0C0E-0F369FA4C7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0B8149-471C-4706-B91A-2C8DE4CF7097}" type="datetimeFigureOut">
              <a:rPr lang="es-ES" smtClean="0"/>
              <a:t>23/05/2025</a:t>
            </a:fld>
            <a:endParaRPr lang="es-E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7E9AE5-A539-2DB4-D6F9-0FB75E5628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4130D2-7671-B180-EC6F-84E45FBFA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CB8EF-B709-40B1-BDD9-678521BA2CCC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753512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2A178F-9323-651E-4E0A-536B508A7A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s-E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2A07A5A-C106-A62F-B4A1-3AF79EB9056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B296C2-6DDF-D439-0556-86EDCC0356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73C23A-91A6-2861-82ED-9440011310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0B8149-471C-4706-B91A-2C8DE4CF7097}" type="datetimeFigureOut">
              <a:rPr lang="es-ES" smtClean="0"/>
              <a:t>23/05/2025</a:t>
            </a:fld>
            <a:endParaRPr lang="es-E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1A608A-C998-3A6F-D956-0AF468C29E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F7341E-6CB4-BAE2-809F-57B84558C9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CB8EF-B709-40B1-BDD9-678521BA2CCC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366245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A317011-C5E4-A24E-D9C3-07AC9AAFB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s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76B564-7857-6EE9-3F93-201CD25B54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D72846-3AE8-397B-0F98-756AAB43F11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C0B8149-471C-4706-B91A-2C8DE4CF7097}" type="datetimeFigureOut">
              <a:rPr lang="es-ES" smtClean="0"/>
              <a:t>23/05/2025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7B4A66-416B-6C08-5819-E2E02EB739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1461ED-B97C-5A36-527B-05AC65C320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13CB8EF-B709-40B1-BDD9-678521BA2CCC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41034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microsoft.com/office/2007/relationships/hdphoto" Target="../media/hdphoto1.wdp"/><Relationship Id="rId7" Type="http://schemas.openxmlformats.org/officeDocument/2006/relationships/image" Target="../media/image5.png"/><Relationship Id="rId12" Type="http://schemas.openxmlformats.org/officeDocument/2006/relationships/image" Target="../media/image10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11" Type="http://schemas.openxmlformats.org/officeDocument/2006/relationships/image" Target="../media/image9.jpeg"/><Relationship Id="rId5" Type="http://schemas.openxmlformats.org/officeDocument/2006/relationships/image" Target="../media/image3.jpeg"/><Relationship Id="rId10" Type="http://schemas.openxmlformats.org/officeDocument/2006/relationships/image" Target="../media/image8.jpeg"/><Relationship Id="rId4" Type="http://schemas.openxmlformats.org/officeDocument/2006/relationships/image" Target="../media/image2.jpe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29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2.xml"/><Relationship Id="rId3" Type="http://schemas.openxmlformats.org/officeDocument/2006/relationships/image" Target="../media/image36.png"/><Relationship Id="rId7" Type="http://schemas.openxmlformats.org/officeDocument/2006/relationships/diagramLayout" Target="../diagrams/layout2.xm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2.xml"/><Relationship Id="rId11" Type="http://schemas.openxmlformats.org/officeDocument/2006/relationships/image" Target="../media/image39.png"/><Relationship Id="rId5" Type="http://schemas.openxmlformats.org/officeDocument/2006/relationships/image" Target="../media/image38.png"/><Relationship Id="rId10" Type="http://schemas.microsoft.com/office/2007/relationships/diagramDrawing" Target="../diagrams/drawing2.xml"/><Relationship Id="rId4" Type="http://schemas.openxmlformats.org/officeDocument/2006/relationships/image" Target="../media/image37.png"/><Relationship Id="rId9" Type="http://schemas.openxmlformats.org/officeDocument/2006/relationships/diagramColors" Target="../diagrams/colors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jpeg"/><Relationship Id="rId4" Type="http://schemas.openxmlformats.org/officeDocument/2006/relationships/image" Target="../media/image42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7.png"/><Relationship Id="rId4" Type="http://schemas.openxmlformats.org/officeDocument/2006/relationships/image" Target="../media/image1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6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8496271-B6F5-546E-8A36-F33B65476B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1768F-28FD-B024-B99C-850ACCF5CE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30508"/>
            <a:ext cx="12192000" cy="663907"/>
          </a:xfrm>
        </p:spPr>
        <p:txBody>
          <a:bodyPr>
            <a:noAutofit/>
          </a:bodyPr>
          <a:lstStyle/>
          <a:p>
            <a:r>
              <a:rPr lang="it-IT" sz="4400" dirty="0"/>
              <a:t>IL DIABETE</a:t>
            </a:r>
            <a:endParaRPr lang="es-ES" sz="4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13172B9-FFEB-7556-E7E1-5CB9A9415D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9582" y="924923"/>
            <a:ext cx="7917712" cy="1301765"/>
          </a:xfrm>
          <a:effectLst>
            <a:outerShdw blurRad="1270000" dist="50800" dir="5400000" algn="ctr" rotWithShape="0">
              <a:srgbClr val="000000">
                <a:alpha val="0"/>
              </a:srgbClr>
            </a:outerShdw>
          </a:effectLst>
        </p:spPr>
        <p:txBody>
          <a:bodyPr>
            <a:normAutofit fontScale="92500" lnSpcReduction="10000"/>
          </a:bodyPr>
          <a:lstStyle/>
          <a:p>
            <a:r>
              <a:rPr lang="it-IT" b="0" i="0" dirty="0">
                <a:ln w="28575">
                  <a:gradFill>
                    <a:gsLst>
                      <a:gs pos="0">
                        <a:schemeClr val="accent1">
                          <a:lumMod val="5000"/>
                          <a:lumOff val="95000"/>
                          <a:alpha val="91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effectLst>
                  <a:outerShdw blurRad="1270000" dir="5400000" algn="ctr" rotWithShape="0">
                    <a:srgbClr val="000000">
                      <a:alpha val="40000"/>
                    </a:srgbClr>
                  </a:outerShdw>
                </a:effectLst>
                <a:latin typeface="Helvetica "/>
              </a:rPr>
              <a:t>Il diabete è una patologia di tipo cronico dovuta ad una disfunzione dell’insulina e caratterizzata da elevati livelli di glucosio nel sangue</a:t>
            </a:r>
          </a:p>
          <a:p>
            <a:r>
              <a:rPr lang="it-IT" dirty="0">
                <a:ln w="28575">
                  <a:gradFill>
                    <a:gsLst>
                      <a:gs pos="0">
                        <a:schemeClr val="accent1">
                          <a:lumMod val="5000"/>
                          <a:lumOff val="95000"/>
                          <a:alpha val="91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effectLst>
                  <a:outerShdw blurRad="1270000" dir="5400000" algn="ctr" rotWithShape="0">
                    <a:srgbClr val="000000">
                      <a:alpha val="40000"/>
                    </a:srgbClr>
                  </a:outerShdw>
                </a:effectLst>
                <a:latin typeface="Helvetica "/>
              </a:rPr>
              <a:t>Il Diabete è una mala</a:t>
            </a:r>
            <a:endParaRPr lang="es-ES" dirty="0">
              <a:ln w="28575">
                <a:gradFill>
                  <a:gsLst>
                    <a:gs pos="0">
                      <a:schemeClr val="accent1">
                        <a:lumMod val="5000"/>
                        <a:lumOff val="95000"/>
                        <a:alpha val="91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effectLst>
                <a:outerShdw blurRad="1270000" dir="5400000" algn="ctr" rotWithShape="0">
                  <a:srgbClr val="000000">
                    <a:alpha val="40000"/>
                  </a:srgbClr>
                </a:outerShdw>
              </a:effectLst>
              <a:latin typeface="Helvetica "/>
            </a:endParaRPr>
          </a:p>
        </p:txBody>
      </p:sp>
      <p:pic>
        <p:nvPicPr>
          <p:cNvPr id="3076" name="Picture 4" descr="10 funny diabetes memes">
            <a:extLst>
              <a:ext uri="{FF2B5EF4-FFF2-40B4-BE49-F238E27FC236}">
                <a16:creationId xmlns:a16="http://schemas.microsoft.com/office/drawing/2014/main" id="{12A8728C-16D6-8412-57EC-2E21B9E43B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37"/>
          <a:stretch/>
        </p:blipFill>
        <p:spPr bwMode="auto">
          <a:xfrm>
            <a:off x="9902455" y="0"/>
            <a:ext cx="2289545" cy="1678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Amazon.com: Gummygoods Squeezable Gummy Bear Night Light - Rechargeable,  Portable, Squishy Lamp, 60-Min Sleep Timer for Kids &amp; Adults, Baby Nursery,  and Dorm Rooms - (Blue) : Tools &amp; Home Improvement">
            <a:extLst>
              <a:ext uri="{FF2B5EF4-FFF2-40B4-BE49-F238E27FC236}">
                <a16:creationId xmlns:a16="http://schemas.microsoft.com/office/drawing/2014/main" id="{4356E952-3A22-C5BF-7959-C6BB0536C7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91" t="6455" r="27348" b="8450"/>
          <a:stretch/>
        </p:blipFill>
        <p:spPr bwMode="auto">
          <a:xfrm>
            <a:off x="5147035" y="3429000"/>
            <a:ext cx="320511" cy="577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IT'SUGAR | Sour 3oz Gummy Bear">
            <a:extLst>
              <a:ext uri="{FF2B5EF4-FFF2-40B4-BE49-F238E27FC236}">
                <a16:creationId xmlns:a16="http://schemas.microsoft.com/office/drawing/2014/main" id="{028E19BE-8311-D915-8513-B0EB646EB2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91" t="14033" r="20654" b="11792"/>
          <a:stretch/>
        </p:blipFill>
        <p:spPr bwMode="auto">
          <a:xfrm>
            <a:off x="10001839" y="3506771"/>
            <a:ext cx="575035" cy="732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What is Diabetes - Diabetes Education Kent and Medway">
            <a:extLst>
              <a:ext uri="{FF2B5EF4-FFF2-40B4-BE49-F238E27FC236}">
                <a16:creationId xmlns:a16="http://schemas.microsoft.com/office/drawing/2014/main" id="{CB4F744F-83BA-FC93-9F6A-DBBFE28C20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0"/>
          <a:stretch/>
        </p:blipFill>
        <p:spPr bwMode="auto">
          <a:xfrm>
            <a:off x="-237241" y="3901541"/>
            <a:ext cx="3704733" cy="2980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F863C8F-58EE-DAD9-3FF1-9BE2BE93BB2E}"/>
              </a:ext>
            </a:extLst>
          </p:cNvPr>
          <p:cNvSpPr txBox="1"/>
          <p:nvPr/>
        </p:nvSpPr>
        <p:spPr>
          <a:xfrm>
            <a:off x="2835112" y="1738056"/>
            <a:ext cx="623583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it-IT" sz="1800" b="1" dirty="0">
                <a:latin typeface="Arial" panose="020B0604020202020204" pitchFamily="34" charset="0"/>
                <a:cs typeface="Arial" panose="020B0604020202020204" pitchFamily="34" charset="0"/>
              </a:rPr>
              <a:t>Diabete di tipo 2</a:t>
            </a:r>
            <a:endParaRPr lang="it-IT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it-IT" sz="1800" b="1" dirty="0">
                <a:latin typeface="Arial" panose="020B0604020202020204" pitchFamily="34" charset="0"/>
                <a:cs typeface="Arial" panose="020B0604020202020204" pitchFamily="34" charset="0"/>
              </a:rPr>
              <a:t>Modifiche dello stile di vita</a:t>
            </a:r>
            <a:r>
              <a:rPr lang="it-IT" sz="1800" dirty="0">
                <a:latin typeface="Arial" panose="020B0604020202020204" pitchFamily="34" charset="0"/>
                <a:cs typeface="Arial" panose="020B0604020202020204" pitchFamily="34" charset="0"/>
              </a:rPr>
              <a:t>: dieta bilanciata, attività fisica regolare, perdita di peso.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sz="1800" b="1" dirty="0">
                <a:latin typeface="Arial" panose="020B0604020202020204" pitchFamily="34" charset="0"/>
                <a:cs typeface="Arial" panose="020B0604020202020204" pitchFamily="34" charset="0"/>
              </a:rPr>
              <a:t>Farmaci orali</a:t>
            </a:r>
            <a:r>
              <a:rPr lang="it-IT" sz="1800" dirty="0">
                <a:latin typeface="Arial" panose="020B0604020202020204" pitchFamily="34" charset="0"/>
                <a:cs typeface="Arial" panose="020B0604020202020204" pitchFamily="34" charset="0"/>
              </a:rPr>
              <a:t>: metformina (prima scelta), sulfoniluree, DPP-4 inibitori, SGLT2 inibitori.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sz="1800" b="1" dirty="0">
                <a:latin typeface="Arial" panose="020B0604020202020204" pitchFamily="34" charset="0"/>
                <a:cs typeface="Arial" panose="020B0604020202020204" pitchFamily="34" charset="0"/>
              </a:rPr>
              <a:t>Farmaci iniettabili</a:t>
            </a:r>
            <a:r>
              <a:rPr lang="it-IT" sz="1800" dirty="0">
                <a:latin typeface="Arial" panose="020B0604020202020204" pitchFamily="34" charset="0"/>
                <a:cs typeface="Arial" panose="020B0604020202020204" pitchFamily="34" charset="0"/>
              </a:rPr>
              <a:t>: agonisti GLP-1, insulina (in fasi avanzate).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sz="1800" b="1" dirty="0">
                <a:latin typeface="Arial" panose="020B0604020202020204" pitchFamily="34" charset="0"/>
                <a:cs typeface="Arial" panose="020B0604020202020204" pitchFamily="34" charset="0"/>
              </a:rPr>
              <a:t>Monitoraggio regolare</a:t>
            </a:r>
            <a:r>
              <a:rPr lang="it-IT" sz="1800" dirty="0">
                <a:latin typeface="Arial" panose="020B0604020202020204" pitchFamily="34" charset="0"/>
                <a:cs typeface="Arial" panose="020B0604020202020204" pitchFamily="34" charset="0"/>
              </a:rPr>
              <a:t> della glicemia e dei fattori di rischio cardiovascolare</a:t>
            </a:r>
          </a:p>
        </p:txBody>
      </p:sp>
      <p:pic>
        <p:nvPicPr>
          <p:cNvPr id="3084" name="Picture 12" descr="Urządzenie CGM z trwałym 6-miesięcznym sensorem i zdejmowanym transmiterem  | Eversense E3">
            <a:extLst>
              <a:ext uri="{FF2B5EF4-FFF2-40B4-BE49-F238E27FC236}">
                <a16:creationId xmlns:a16="http://schemas.microsoft.com/office/drawing/2014/main" id="{B98DB124-9FEC-E726-6996-2089D421D3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03" t="-3412" r="8571" b="3412"/>
          <a:stretch/>
        </p:blipFill>
        <p:spPr bwMode="auto">
          <a:xfrm>
            <a:off x="5617029" y="3327302"/>
            <a:ext cx="2293256" cy="2980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2" descr="Urządzenie CGM z trwałym 6-miesięcznym sensorem i zdejmowanym transmiterem  | Eversense E3">
            <a:extLst>
              <a:ext uri="{FF2B5EF4-FFF2-40B4-BE49-F238E27FC236}">
                <a16:creationId xmlns:a16="http://schemas.microsoft.com/office/drawing/2014/main" id="{301740DA-B0D6-9B75-5A26-131BD6A103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03" t="-3412" r="8571" b="3412"/>
          <a:stretch/>
        </p:blipFill>
        <p:spPr bwMode="auto">
          <a:xfrm>
            <a:off x="5769429" y="3479702"/>
            <a:ext cx="2293256" cy="2980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undefined">
            <a:extLst>
              <a:ext uri="{FF2B5EF4-FFF2-40B4-BE49-F238E27FC236}">
                <a16:creationId xmlns:a16="http://schemas.microsoft.com/office/drawing/2014/main" id="{579B3F92-80D4-E069-0627-97DD051101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3657" y="1618448"/>
            <a:ext cx="3672114" cy="1747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National Native American Heritage Month 2021 » DCTC News">
            <a:extLst>
              <a:ext uri="{FF2B5EF4-FFF2-40B4-BE49-F238E27FC236}">
                <a16:creationId xmlns:a16="http://schemas.microsoft.com/office/drawing/2014/main" id="{46DE61E5-1E88-89FD-164C-4F15656495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0285" y="4699642"/>
            <a:ext cx="3083153" cy="2158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Welcome to Eminent Biosciences | Eminent Biosciences">
            <a:extLst>
              <a:ext uri="{FF2B5EF4-FFF2-40B4-BE49-F238E27FC236}">
                <a16:creationId xmlns:a16="http://schemas.microsoft.com/office/drawing/2014/main" id="{36DB27EF-226F-2F92-D450-BABCC02366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1500"/>
            <a:ext cx="12192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Machine Learning&quot; Images – Browse 802,423 Stock Photos, Vectors, and Video  | Adobe Stock">
            <a:extLst>
              <a:ext uri="{FF2B5EF4-FFF2-40B4-BE49-F238E27FC236}">
                <a16:creationId xmlns:a16="http://schemas.microsoft.com/office/drawing/2014/main" id="{D81A12E7-0618-4303-D75B-0045A2B6C9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3763" y="1714500"/>
            <a:ext cx="5324475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36936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CE3C8-7F23-615F-B8EC-75FD6A879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2995" y="-94149"/>
            <a:ext cx="9144000" cy="621377"/>
          </a:xfrm>
        </p:spPr>
        <p:txBody>
          <a:bodyPr>
            <a:normAutofit fontScale="90000"/>
          </a:bodyPr>
          <a:lstStyle/>
          <a:p>
            <a:r>
              <a:rPr lang="es-ES" sz="3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ANALISI COMPARATIVA DELLE VARIABILI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5EE0B8-9FF5-C362-B0F7-628BDFA68BA7}"/>
              </a:ext>
            </a:extLst>
          </p:cNvPr>
          <p:cNvSpPr txBox="1"/>
          <p:nvPr/>
        </p:nvSpPr>
        <p:spPr>
          <a:xfrm>
            <a:off x="5670697" y="984065"/>
            <a:ext cx="5465135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it-IT" sz="1400" b="1" dirty="0">
                <a:latin typeface="Arial" panose="020B0604020202020204" pitchFamily="34" charset="0"/>
                <a:cs typeface="Arial" panose="020B0604020202020204" pitchFamily="34" charset="0"/>
              </a:rPr>
              <a:t>GRAVIDANZE</a:t>
            </a:r>
            <a:r>
              <a:rPr lang="it-IT" sz="1400" dirty="0">
                <a:latin typeface="Arial" panose="020B0604020202020204" pitchFamily="34" charset="0"/>
                <a:cs typeface="Arial" panose="020B0604020202020204" pitchFamily="34" charset="0"/>
              </a:rPr>
              <a:t> Le pazienti diabetiche tendono ad avere un numero di gravidanze più elevato rispetto alle non diabetiche. Questo suggerisce una possibile correlazione tra numero di gravidanze e insorgenza del diabete, potenzialmente legato al diabete gestazionale.</a:t>
            </a:r>
          </a:p>
          <a:p>
            <a:pPr>
              <a:buNone/>
            </a:pPr>
            <a:r>
              <a:rPr lang="it-IT" sz="1400" b="1" dirty="0">
                <a:latin typeface="Arial" panose="020B0604020202020204" pitchFamily="34" charset="0"/>
                <a:cs typeface="Arial" panose="020B0604020202020204" pitchFamily="34" charset="0"/>
              </a:rPr>
              <a:t>PRESSIONE ARTERIOSA DIASTOLICA </a:t>
            </a:r>
            <a:r>
              <a:rPr lang="it-IT" sz="1400" dirty="0">
                <a:latin typeface="Arial" panose="020B0604020202020204" pitchFamily="34" charset="0"/>
                <a:cs typeface="Arial" panose="020B0604020202020204" pitchFamily="34" charset="0"/>
              </a:rPr>
              <a:t>I diabetici tendono ad avere valori leggermente superiori. L'ipertensione è un fattore di rischio spesso associato al diabete di tipo 2.</a:t>
            </a:r>
          </a:p>
          <a:p>
            <a:pPr>
              <a:buNone/>
            </a:pPr>
            <a:r>
              <a:rPr lang="it-IT" sz="1400" b="1" dirty="0">
                <a:latin typeface="Arial" panose="020B0604020202020204" pitchFamily="34" charset="0"/>
                <a:cs typeface="Arial" panose="020B0604020202020204" pitchFamily="34" charset="0"/>
              </a:rPr>
              <a:t>SPESSORE DELLA PLICA CUTANEA </a:t>
            </a:r>
            <a:r>
              <a:rPr lang="it-IT" sz="1400" dirty="0">
                <a:latin typeface="Arial" panose="020B0604020202020204" pitchFamily="34" charset="0"/>
                <a:cs typeface="Arial" panose="020B0604020202020204" pitchFamily="34" charset="0"/>
              </a:rPr>
              <a:t>È mediamente maggiore nei pazienti diabetici. Anche se è un criterio meno diagnostico, può indicare alterazioni metaboliche legate alla composizione corporea.</a:t>
            </a:r>
          </a:p>
          <a:p>
            <a:pPr>
              <a:buNone/>
            </a:pPr>
            <a:r>
              <a:rPr lang="it-IT" sz="1400" b="1" dirty="0">
                <a:latin typeface="Arial" panose="020B0604020202020204" pitchFamily="34" charset="0"/>
                <a:cs typeface="Arial" panose="020B0604020202020204" pitchFamily="34" charset="0"/>
              </a:rPr>
              <a:t>INSULINA E GLUCOSIO </a:t>
            </a:r>
            <a:r>
              <a:rPr lang="it-IT" sz="1400" dirty="0">
                <a:latin typeface="Arial" panose="020B0604020202020204" pitchFamily="34" charset="0"/>
                <a:cs typeface="Arial" panose="020B0604020202020204" pitchFamily="34" charset="0"/>
              </a:rPr>
              <a:t>Sono mediamente più alti nei diabetici, riflettendo la presenza di </a:t>
            </a:r>
            <a:r>
              <a:rPr lang="it-IT" sz="1400" dirty="0" err="1">
                <a:latin typeface="Arial" panose="020B0604020202020204" pitchFamily="34" charset="0"/>
                <a:cs typeface="Arial" panose="020B0604020202020204" pitchFamily="34" charset="0"/>
              </a:rPr>
              <a:t>insulino</a:t>
            </a:r>
            <a:r>
              <a:rPr lang="it-IT" sz="1400" dirty="0">
                <a:latin typeface="Arial" panose="020B0604020202020204" pitchFamily="34" charset="0"/>
                <a:cs typeface="Arial" panose="020B0604020202020204" pitchFamily="34" charset="0"/>
              </a:rPr>
              <a:t>-resistenza e/o trattamenti insulinici.</a:t>
            </a:r>
          </a:p>
          <a:p>
            <a:pPr>
              <a:buNone/>
            </a:pPr>
            <a:r>
              <a:rPr lang="it-IT" sz="1400" b="1" dirty="0">
                <a:latin typeface="Arial" panose="020B0604020202020204" pitchFamily="34" charset="0"/>
                <a:cs typeface="Arial" panose="020B0604020202020204" pitchFamily="34" charset="0"/>
              </a:rPr>
              <a:t>BMI (INDICE DI MASSA CORPOREA) </a:t>
            </a:r>
            <a:r>
              <a:rPr lang="it-IT" sz="1400" dirty="0">
                <a:latin typeface="Arial" panose="020B0604020202020204" pitchFamily="34" charset="0"/>
                <a:cs typeface="Arial" panose="020B0604020202020204" pitchFamily="34" charset="0"/>
              </a:rPr>
              <a:t>I pazienti diabetici tendono ad avere un BMI più elevato, essendo l'obesità un fattore di rischio noto e importante per lo sviluppo del diabete di tipo II.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6AA9481-65B4-6167-B6DF-C232E0DD7206}"/>
              </a:ext>
            </a:extLst>
          </p:cNvPr>
          <p:cNvSpPr txBox="1"/>
          <p:nvPr/>
        </p:nvSpPr>
        <p:spPr>
          <a:xfrm>
            <a:off x="361507" y="5448781"/>
            <a:ext cx="116816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latin typeface="Arial" panose="020B0604020202020204" pitchFamily="34" charset="0"/>
                <a:cs typeface="Arial" panose="020B0604020202020204" pitchFamily="34" charset="0"/>
              </a:rPr>
              <a:t>Questi grafici evidenziano differenze significative tra pazienti diabetici e non diabetici, in particolare nei livelli di glucosio, insulina e BMI. Tali parametri possono essere usati per sviluppare modelli predittivi o per approfondire l'analisi dei fattori di rischio legati al diabete.</a:t>
            </a:r>
            <a:endParaRPr lang="es-E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0672A85-E0A4-AD75-56B7-575829E3AD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181" y="552942"/>
            <a:ext cx="4980038" cy="4617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9266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18" descr="Welcome to Eminent Biosciences | Eminent Biosciences">
            <a:extLst>
              <a:ext uri="{FF2B5EF4-FFF2-40B4-BE49-F238E27FC236}">
                <a16:creationId xmlns:a16="http://schemas.microsoft.com/office/drawing/2014/main" id="{8AF6A8FB-5BF5-D5A0-94E6-5A7BD063BB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444" r="1" b="1"/>
          <a:stretch>
            <a:fillRect/>
          </a:stretch>
        </p:blipFill>
        <p:spPr bwMode="auto">
          <a:xfrm>
            <a:off x="0" y="1"/>
            <a:ext cx="12191980" cy="6857999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50DC682-3198-89AF-C458-B9C2F80027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2901"/>
            <a:ext cx="9144000" cy="968708"/>
          </a:xfrm>
        </p:spPr>
        <p:txBody>
          <a:bodyPr>
            <a:normAutofit/>
          </a:bodyPr>
          <a:lstStyle/>
          <a:p>
            <a:r>
              <a:rPr lang="es-ES" sz="3600" b="1" dirty="0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FEATURE ENGINEERING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1CC0BF-2613-F38E-A66A-F9E68BAC7C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6567" y="1360967"/>
            <a:ext cx="11150009" cy="4919331"/>
          </a:xfrm>
        </p:spPr>
        <p:txBody>
          <a:bodyPr>
            <a:normAutofit/>
          </a:bodyPr>
          <a:lstStyle/>
          <a:p>
            <a:r>
              <a:rPr lang="it-IT" sz="2000" b="1" dirty="0">
                <a:solidFill>
                  <a:srgbClr val="FFFFFF"/>
                </a:solidFill>
              </a:rPr>
              <a:t>Per arricchire il dataset con informazioni rilevanti dal punto di vista medico, abbiamo introdotto nuove variabili derivate da soglie cliniche comunemente accettate per i fattori di rischio del diabete di tipo 2: </a:t>
            </a:r>
          </a:p>
          <a:p>
            <a:r>
              <a:rPr lang="it-IT" sz="2000" b="1" dirty="0" err="1">
                <a:solidFill>
                  <a:srgbClr val="FFFFFF"/>
                </a:solidFill>
              </a:rPr>
              <a:t>Glucose_risk</a:t>
            </a:r>
            <a:r>
              <a:rPr lang="it-IT" sz="2000" b="1" dirty="0">
                <a:solidFill>
                  <a:srgbClr val="FFFFFF"/>
                </a:solidFill>
              </a:rPr>
              <a:t> → </a:t>
            </a:r>
            <a:r>
              <a:rPr lang="it-IT" sz="2000" b="1" dirty="0" err="1">
                <a:solidFill>
                  <a:srgbClr val="FFFFFF"/>
                </a:solidFill>
              </a:rPr>
              <a:t>Glucose</a:t>
            </a:r>
            <a:r>
              <a:rPr lang="it-IT" sz="2000" b="1" dirty="0">
                <a:solidFill>
                  <a:srgbClr val="FFFFFF"/>
                </a:solidFill>
              </a:rPr>
              <a:t> &gt; 125 mg/</a:t>
            </a:r>
            <a:r>
              <a:rPr lang="it-IT" sz="2000" b="1" dirty="0" err="1">
                <a:solidFill>
                  <a:srgbClr val="FFFFFF"/>
                </a:solidFill>
              </a:rPr>
              <a:t>dL</a:t>
            </a:r>
            <a:r>
              <a:rPr lang="it-IT" sz="2000" b="1" dirty="0">
                <a:solidFill>
                  <a:srgbClr val="FFFFFF"/>
                </a:solidFill>
              </a:rPr>
              <a:t> → possibile iperglicemia (criterio diagnostico prediabete/diabete)</a:t>
            </a:r>
          </a:p>
          <a:p>
            <a:r>
              <a:rPr lang="it-IT" sz="2000" b="1" dirty="0">
                <a:solidFill>
                  <a:srgbClr val="FFFFFF"/>
                </a:solidFill>
              </a:rPr>
              <a:t> </a:t>
            </a:r>
            <a:r>
              <a:rPr lang="it-IT" sz="2000" b="1" dirty="0" err="1">
                <a:solidFill>
                  <a:srgbClr val="FFFFFF"/>
                </a:solidFill>
              </a:rPr>
              <a:t>BMI_obese</a:t>
            </a:r>
            <a:r>
              <a:rPr lang="it-IT" sz="2000" b="1" dirty="0">
                <a:solidFill>
                  <a:srgbClr val="FFFFFF"/>
                </a:solidFill>
              </a:rPr>
              <a:t> → BMI &gt; 30 → obesità conclamata</a:t>
            </a:r>
          </a:p>
          <a:p>
            <a:r>
              <a:rPr lang="it-IT" sz="2000" b="1" dirty="0">
                <a:solidFill>
                  <a:srgbClr val="FFFFFF"/>
                </a:solidFill>
              </a:rPr>
              <a:t> </a:t>
            </a:r>
            <a:r>
              <a:rPr lang="it-IT" sz="2000" b="1" dirty="0" err="1">
                <a:solidFill>
                  <a:srgbClr val="FFFFFF"/>
                </a:solidFill>
              </a:rPr>
              <a:t>Age_high_risk</a:t>
            </a:r>
            <a:r>
              <a:rPr lang="it-IT" sz="2000" b="1" dirty="0">
                <a:solidFill>
                  <a:srgbClr val="FFFFFF"/>
                </a:solidFill>
              </a:rPr>
              <a:t> →  se età &gt; 45 → soglia clinica di rischio per il diabete </a:t>
            </a:r>
          </a:p>
          <a:p>
            <a:r>
              <a:rPr lang="it-IT" sz="2000" b="1" dirty="0" err="1">
                <a:solidFill>
                  <a:srgbClr val="FFFFFF"/>
                </a:solidFill>
              </a:rPr>
              <a:t>BP_high</a:t>
            </a:r>
            <a:r>
              <a:rPr lang="it-IT" sz="2000" b="1" dirty="0">
                <a:solidFill>
                  <a:srgbClr val="FFFFFF"/>
                </a:solidFill>
              </a:rPr>
              <a:t> →  pressione diastolica &gt; 90 mmHg → ipertensione </a:t>
            </a:r>
          </a:p>
          <a:p>
            <a:r>
              <a:rPr lang="it-IT" sz="2000" b="1" dirty="0">
                <a:solidFill>
                  <a:srgbClr val="FFFFFF"/>
                </a:solidFill>
              </a:rPr>
              <a:t>Abbiamo inoltre aggiunto feature di interazione per modellare il rischio combinato: </a:t>
            </a:r>
          </a:p>
          <a:p>
            <a:r>
              <a:rPr lang="it-IT" sz="2000" b="1" dirty="0" err="1">
                <a:solidFill>
                  <a:srgbClr val="FFFFFF"/>
                </a:solidFill>
              </a:rPr>
              <a:t>Glucose_BMI_risk</a:t>
            </a:r>
            <a:r>
              <a:rPr lang="it-IT" sz="2000" b="1" dirty="0">
                <a:solidFill>
                  <a:srgbClr val="FFFFFF"/>
                </a:solidFill>
              </a:rPr>
              <a:t> → combinazione tra iperglicemia e obesità </a:t>
            </a:r>
          </a:p>
          <a:p>
            <a:r>
              <a:rPr lang="it-IT" sz="2000" b="1" dirty="0" err="1">
                <a:solidFill>
                  <a:srgbClr val="FFFFFF"/>
                </a:solidFill>
              </a:rPr>
              <a:t>Age_Glucose_risk</a:t>
            </a:r>
            <a:r>
              <a:rPr lang="it-IT" sz="2000" b="1" dirty="0">
                <a:solidFill>
                  <a:srgbClr val="FFFFFF"/>
                </a:solidFill>
              </a:rPr>
              <a:t> → combinazione tra età avanzata e iperglicemia </a:t>
            </a:r>
          </a:p>
          <a:p>
            <a:r>
              <a:rPr lang="it-IT" sz="2000" b="1" dirty="0">
                <a:solidFill>
                  <a:srgbClr val="FFFFFF"/>
                </a:solidFill>
              </a:rPr>
              <a:t> Questo approccio consente al modello di catturare pattern clinici complessi, difficili da cogliere con le sole variabili originali, migliorando potenzialmente la capacità predittiva.</a:t>
            </a:r>
            <a:endParaRPr lang="es-ES" sz="2000" b="1" dirty="0">
              <a:solidFill>
                <a:srgbClr val="FFFFFF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B8C0F5C-577F-242B-D3A2-D35EC5C1A4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74304" y="10807"/>
            <a:ext cx="1817676" cy="1412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0598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C2EB81-1A69-F64D-9C40-18BF6386AA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3033" y="-1578306"/>
            <a:ext cx="11865934" cy="2387600"/>
          </a:xfrm>
        </p:spPr>
        <p:txBody>
          <a:bodyPr>
            <a:normAutofit/>
          </a:bodyPr>
          <a:lstStyle/>
          <a:p>
            <a:r>
              <a:rPr lang="it-IT" sz="3600" b="1" dirty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</a:t>
            </a:r>
            <a:r>
              <a:rPr lang="es-ES" sz="3600" b="1" dirty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REPARAZIONE DEL MODELLO  E ADDESTRAMENTO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0134513-8945-2961-AFBD-2E1362D74FE6}"/>
              </a:ext>
            </a:extLst>
          </p:cNvPr>
          <p:cNvSpPr txBox="1"/>
          <p:nvPr/>
        </p:nvSpPr>
        <p:spPr>
          <a:xfrm>
            <a:off x="4092252" y="999460"/>
            <a:ext cx="8184500" cy="5047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None/>
            </a:pPr>
            <a:r>
              <a:rPr lang="it-IT" sz="1400" b="1" dirty="0">
                <a:latin typeface="Arial" panose="020B0604020202020204" pitchFamily="34" charset="0"/>
                <a:cs typeface="Arial" panose="020B0604020202020204" pitchFamily="34" charset="0"/>
              </a:rPr>
              <a:t>DIVISIONE DEI DATI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sz="1400" dirty="0">
                <a:latin typeface="Arial" panose="020B0604020202020204" pitchFamily="34" charset="0"/>
                <a:cs typeface="Arial" panose="020B0604020202020204" pitchFamily="34" charset="0"/>
              </a:rPr>
              <a:t>Separazione in feature (X) e target (y)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sz="1400" dirty="0">
                <a:latin typeface="Arial" panose="020B0604020202020204" pitchFamily="34" charset="0"/>
                <a:cs typeface="Arial" panose="020B0604020202020204" pitchFamily="34" charset="0"/>
              </a:rPr>
              <a:t>Suddivisione </a:t>
            </a:r>
            <a:r>
              <a:rPr lang="it-IT" sz="1400" dirty="0" err="1">
                <a:latin typeface="Arial" panose="020B0604020202020204" pitchFamily="34" charset="0"/>
                <a:cs typeface="Arial" panose="020B0604020202020204" pitchFamily="34" charset="0"/>
              </a:rPr>
              <a:t>train</a:t>
            </a:r>
            <a:r>
              <a:rPr lang="it-IT" sz="1400" dirty="0">
                <a:latin typeface="Arial" panose="020B0604020202020204" pitchFamily="34" charset="0"/>
                <a:cs typeface="Arial" panose="020B0604020202020204" pitchFamily="34" charset="0"/>
              </a:rPr>
              <a:t>/test stratificata (80/20)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sz="1400" dirty="0">
                <a:latin typeface="Arial" panose="020B0604020202020204" pitchFamily="34" charset="0"/>
                <a:cs typeface="Arial" panose="020B0604020202020204" pitchFamily="34" charset="0"/>
              </a:rPr>
              <a:t>Mantenimento delle proporzioni di classi</a:t>
            </a:r>
          </a:p>
          <a:p>
            <a:pPr algn="ctr">
              <a:buNone/>
            </a:pPr>
            <a:r>
              <a:rPr lang="it-IT" sz="1400" b="1" dirty="0">
                <a:latin typeface="Arial" panose="020B0604020202020204" pitchFamily="34" charset="0"/>
                <a:cs typeface="Arial" panose="020B0604020202020204" pitchFamily="34" charset="0"/>
              </a:rPr>
              <a:t>PREPROCESSING E BILANCIAMENTO</a:t>
            </a:r>
          </a:p>
          <a:p>
            <a:pPr>
              <a:buNone/>
            </a:pPr>
            <a:r>
              <a:rPr lang="it-IT" sz="1400" dirty="0">
                <a:latin typeface="Arial" panose="020B0604020202020204" pitchFamily="34" charset="0"/>
                <a:cs typeface="Arial" panose="020B0604020202020204" pitchFamily="34" charset="0"/>
              </a:rPr>
              <a:t>Normalizzazione: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sz="1400" dirty="0">
                <a:latin typeface="Arial" panose="020B0604020202020204" pitchFamily="34" charset="0"/>
                <a:cs typeface="Arial" panose="020B0604020202020204" pitchFamily="34" charset="0"/>
              </a:rPr>
              <a:t>Standardizzazione delle feature con </a:t>
            </a:r>
            <a:r>
              <a:rPr lang="it-IT" sz="1400" dirty="0" err="1">
                <a:latin typeface="Arial" panose="020B0604020202020204" pitchFamily="34" charset="0"/>
                <a:cs typeface="Arial" panose="020B0604020202020204" pitchFamily="34" charset="0"/>
              </a:rPr>
              <a:t>StandardScaler</a:t>
            </a:r>
            <a:endParaRPr lang="it-IT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it-IT" sz="1400" dirty="0">
                <a:latin typeface="Arial" panose="020B0604020202020204" pitchFamily="34" charset="0"/>
                <a:cs typeface="Arial" panose="020B0604020202020204" pitchFamily="34" charset="0"/>
              </a:rPr>
              <a:t>Eliminazione </a:t>
            </a:r>
            <a:r>
              <a:rPr lang="it-IT" sz="1400" dirty="0" err="1">
                <a:latin typeface="Arial" panose="020B0604020202020204" pitchFamily="34" charset="0"/>
                <a:cs typeface="Arial" panose="020B0604020202020204" pitchFamily="34" charset="0"/>
              </a:rPr>
              <a:t>bias</a:t>
            </a:r>
            <a:r>
              <a:rPr lang="it-IT" sz="1400" dirty="0">
                <a:latin typeface="Arial" panose="020B0604020202020204" pitchFamily="34" charset="0"/>
                <a:cs typeface="Arial" panose="020B0604020202020204" pitchFamily="34" charset="0"/>
              </a:rPr>
              <a:t> dovuti a scale diverse</a:t>
            </a:r>
          </a:p>
          <a:p>
            <a:pPr algn="ctr">
              <a:buNone/>
            </a:pPr>
            <a:r>
              <a:rPr lang="it-IT" sz="1400" b="1" dirty="0">
                <a:latin typeface="Arial" panose="020B0604020202020204" pitchFamily="34" charset="0"/>
                <a:cs typeface="Arial" panose="020B0604020202020204" pitchFamily="34" charset="0"/>
              </a:rPr>
              <a:t>Gestione dello sbilanciamento: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sz="1400" dirty="0">
                <a:latin typeface="Arial" panose="020B0604020202020204" pitchFamily="34" charset="0"/>
                <a:cs typeface="Arial" panose="020B0604020202020204" pitchFamily="34" charset="0"/>
              </a:rPr>
              <a:t>SMOTE (</a:t>
            </a:r>
            <a:r>
              <a:rPr lang="it-IT" sz="1400" dirty="0" err="1">
                <a:latin typeface="Arial" panose="020B0604020202020204" pitchFamily="34" charset="0"/>
                <a:cs typeface="Arial" panose="020B0604020202020204" pitchFamily="34" charset="0"/>
              </a:rPr>
              <a:t>Synthetic</a:t>
            </a:r>
            <a:r>
              <a:rPr lang="it-IT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400" dirty="0" err="1">
                <a:latin typeface="Arial" panose="020B0604020202020204" pitchFamily="34" charset="0"/>
                <a:cs typeface="Arial" panose="020B0604020202020204" pitchFamily="34" charset="0"/>
              </a:rPr>
              <a:t>Minority</a:t>
            </a:r>
            <a:r>
              <a:rPr lang="it-IT" sz="1400" dirty="0">
                <a:latin typeface="Arial" panose="020B0604020202020204" pitchFamily="34" charset="0"/>
                <a:cs typeface="Arial" panose="020B0604020202020204" pitchFamily="34" charset="0"/>
              </a:rPr>
              <a:t> Over-sampling Technique)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sz="1400" dirty="0">
                <a:latin typeface="Arial" panose="020B0604020202020204" pitchFamily="34" charset="0"/>
                <a:cs typeface="Arial" panose="020B0604020202020204" pitchFamily="34" charset="0"/>
              </a:rPr>
              <a:t>Generazione di esempi sintetici della classe minoritaria (diabetici)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sz="1400" dirty="0">
                <a:latin typeface="Arial" panose="020B0604020202020204" pitchFamily="34" charset="0"/>
                <a:cs typeface="Arial" panose="020B0604020202020204" pitchFamily="34" charset="0"/>
              </a:rPr>
              <a:t>Obiettivo: Bilanciamento del dataset per migliorare le performance</a:t>
            </a:r>
          </a:p>
          <a:p>
            <a:pPr algn="ctr">
              <a:buNone/>
            </a:pPr>
            <a:r>
              <a:rPr lang="it-IT" sz="1400" b="1" dirty="0">
                <a:latin typeface="Arial" panose="020B0604020202020204" pitchFamily="34" charset="0"/>
                <a:cs typeface="Arial" panose="020B0604020202020204" pitchFamily="34" charset="0"/>
              </a:rPr>
              <a:t>ADDESTRAMENTO DEL MODELLO</a:t>
            </a:r>
          </a:p>
          <a:p>
            <a:pPr>
              <a:buNone/>
            </a:pPr>
            <a:r>
              <a:rPr lang="it-IT" sz="1400" dirty="0">
                <a:latin typeface="Arial" panose="020B0604020202020204" pitchFamily="34" charset="0"/>
                <a:cs typeface="Arial" panose="020B0604020202020204" pitchFamily="34" charset="0"/>
              </a:rPr>
              <a:t>ALGORITMO SCELTO Random </a:t>
            </a:r>
            <a:r>
              <a:rPr lang="it-IT" sz="1400" dirty="0" err="1">
                <a:latin typeface="Arial" panose="020B0604020202020204" pitchFamily="34" charset="0"/>
                <a:cs typeface="Arial" panose="020B0604020202020204" pitchFamily="34" charset="0"/>
              </a:rPr>
              <a:t>Forest</a:t>
            </a:r>
            <a:r>
              <a:rPr lang="it-IT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400" dirty="0" err="1">
                <a:latin typeface="Arial" panose="020B0604020202020204" pitchFamily="34" charset="0"/>
                <a:cs typeface="Arial" panose="020B0604020202020204" pitchFamily="34" charset="0"/>
              </a:rPr>
              <a:t>Classifier</a:t>
            </a:r>
            <a:endParaRPr lang="it-IT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it-IT" sz="1400" dirty="0" err="1">
                <a:latin typeface="Arial" panose="020B0604020202020204" pitchFamily="34" charset="0"/>
                <a:cs typeface="Arial" panose="020B0604020202020204" pitchFamily="34" charset="0"/>
              </a:rPr>
              <a:t>class_weight</a:t>
            </a:r>
            <a:r>
              <a:rPr lang="it-IT" sz="1400" dirty="0">
                <a:latin typeface="Arial" panose="020B0604020202020204" pitchFamily="34" charset="0"/>
                <a:cs typeface="Arial" panose="020B0604020202020204" pitchFamily="34" charset="0"/>
              </a:rPr>
              <a:t>={0: 1, 1: 2}: Penalizzazione maggiore per errori sui pazienti diabetici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sz="1400" dirty="0" err="1">
                <a:latin typeface="Arial" panose="020B0604020202020204" pitchFamily="34" charset="0"/>
                <a:cs typeface="Arial" panose="020B0604020202020204" pitchFamily="34" charset="0"/>
              </a:rPr>
              <a:t>n_estimators</a:t>
            </a:r>
            <a:r>
              <a:rPr lang="it-IT" sz="1400" dirty="0">
                <a:latin typeface="Arial" panose="020B0604020202020204" pitchFamily="34" charset="0"/>
                <a:cs typeface="Arial" panose="020B0604020202020204" pitchFamily="34" charset="0"/>
              </a:rPr>
              <a:t> ottimizzato: Testati diversi valori, oltre 500 alberi non mostrano miglioramenti significativi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sz="1400" dirty="0">
                <a:latin typeface="Arial" panose="020B0604020202020204" pitchFamily="34" charset="0"/>
                <a:cs typeface="Arial" panose="020B0604020202020204" pitchFamily="34" charset="0"/>
              </a:rPr>
              <a:t>Scelta finale basata su efficienza e performance</a:t>
            </a:r>
          </a:p>
          <a:p>
            <a:pPr algn="ctr">
              <a:buNone/>
            </a:pPr>
            <a:r>
              <a:rPr lang="it-IT" sz="1400" b="1" dirty="0">
                <a:latin typeface="Arial" panose="020B0604020202020204" pitchFamily="34" charset="0"/>
                <a:cs typeface="Arial" panose="020B0604020202020204" pitchFamily="34" charset="0"/>
              </a:rPr>
              <a:t>OTTIMIZZAZIONE DELLA SOGLIA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sz="1400" dirty="0">
                <a:latin typeface="Arial" panose="020B0604020202020204" pitchFamily="34" charset="0"/>
                <a:cs typeface="Arial" panose="020B0604020202020204" pitchFamily="34" charset="0"/>
              </a:rPr>
              <a:t>Soglia standard: 0.5 (default)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sz="1400" dirty="0">
                <a:latin typeface="Arial" panose="020B0604020202020204" pitchFamily="34" charset="0"/>
                <a:cs typeface="Arial" panose="020B0604020202020204" pitchFamily="34" charset="0"/>
              </a:rPr>
              <a:t>Soglia ottimizzata: 0.4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sz="1400" dirty="0">
                <a:latin typeface="Arial" panose="020B0604020202020204" pitchFamily="34" charset="0"/>
                <a:cs typeface="Arial" panose="020B0604020202020204" pitchFamily="34" charset="0"/>
              </a:rPr>
              <a:t>Obiettivo: Aumentare la sensibilità diagnostica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sz="1400" dirty="0">
                <a:latin typeface="Arial" panose="020B0604020202020204" pitchFamily="34" charset="0"/>
                <a:cs typeface="Arial" panose="020B0604020202020204" pitchFamily="34" charset="0"/>
              </a:rPr>
              <a:t>Risultato: Riduzione dei falsi negativi nei pazienti a rischio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BEE4DC9-8D35-02A1-88EA-43BE1F5748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295" y="1518534"/>
            <a:ext cx="3758260" cy="3634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798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70314-BC4D-3D53-7F54-67311D585F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9780181" cy="822251"/>
          </a:xfrm>
        </p:spPr>
        <p:txBody>
          <a:bodyPr>
            <a:normAutofit/>
          </a:bodyPr>
          <a:lstStyle/>
          <a:p>
            <a:pPr algn="ctr"/>
            <a:r>
              <a:rPr lang="es-ES" sz="3600" b="1" dirty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RISULTATI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153395-46E3-B6F7-4F5B-AA08DB4D0743}"/>
              </a:ext>
            </a:extLst>
          </p:cNvPr>
          <p:cNvSpPr txBox="1"/>
          <p:nvPr/>
        </p:nvSpPr>
        <p:spPr>
          <a:xfrm>
            <a:off x="135015" y="4690592"/>
            <a:ext cx="11684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it-IT" sz="1400" b="1" dirty="0">
                <a:latin typeface="Arial" panose="020B0604020202020204" pitchFamily="34" charset="0"/>
                <a:cs typeface="Arial" panose="020B0604020202020204" pitchFamily="34" charset="0"/>
              </a:rPr>
              <a:t>F1-score = 0.73</a:t>
            </a:r>
            <a:r>
              <a:rPr lang="it-IT" sz="1400" dirty="0">
                <a:latin typeface="Arial" panose="020B0604020202020204" pitchFamily="34" charset="0"/>
                <a:cs typeface="Arial" panose="020B0604020202020204" pitchFamily="34" charset="0"/>
              </a:rPr>
              <a:t> → L'F1 è una metrica che combina </a:t>
            </a:r>
            <a:r>
              <a:rPr lang="it-IT" sz="1400" b="1" dirty="0">
                <a:latin typeface="Arial" panose="020B0604020202020204" pitchFamily="34" charset="0"/>
                <a:cs typeface="Arial" panose="020B0604020202020204" pitchFamily="34" charset="0"/>
              </a:rPr>
              <a:t>precisione</a:t>
            </a:r>
            <a:r>
              <a:rPr lang="it-IT" sz="1400" dirty="0">
                <a:latin typeface="Arial" panose="020B0604020202020204" pitchFamily="34" charset="0"/>
                <a:cs typeface="Arial" panose="020B0604020202020204" pitchFamily="34" charset="0"/>
              </a:rPr>
              <a:t> e </a:t>
            </a:r>
            <a:r>
              <a:rPr lang="it-IT" sz="1400" b="1" dirty="0">
                <a:latin typeface="Arial" panose="020B0604020202020204" pitchFamily="34" charset="0"/>
                <a:cs typeface="Arial" panose="020B0604020202020204" pitchFamily="34" charset="0"/>
              </a:rPr>
              <a:t>recall</a:t>
            </a:r>
            <a:r>
              <a:rPr lang="it-IT" sz="1400" dirty="0">
                <a:latin typeface="Arial" panose="020B0604020202020204" pitchFamily="34" charset="0"/>
                <a:cs typeface="Arial" panose="020B0604020202020204" pitchFamily="34" charset="0"/>
              </a:rPr>
              <a:t> in un'unica misura, utile soprattutto in presenza di classi sbilanciate. Il nostro valore indica un </a:t>
            </a:r>
            <a:r>
              <a:rPr lang="it-IT" sz="1400" b="1" dirty="0">
                <a:latin typeface="Arial" panose="020B0604020202020204" pitchFamily="34" charset="0"/>
                <a:cs typeface="Arial" panose="020B0604020202020204" pitchFamily="34" charset="0"/>
              </a:rPr>
              <a:t>buon compromesso</a:t>
            </a:r>
            <a:r>
              <a:rPr lang="it-IT" sz="1400" dirty="0">
                <a:latin typeface="Arial" panose="020B0604020202020204" pitchFamily="34" charset="0"/>
                <a:cs typeface="Arial" panose="020B0604020202020204" pitchFamily="34" charset="0"/>
              </a:rPr>
              <a:t> tra i due aspetti, mostrando che il  modello riesce a bilanciare </a:t>
            </a:r>
            <a:r>
              <a:rPr lang="it-IT" sz="1400" b="1" dirty="0">
                <a:latin typeface="Arial" panose="020B0604020202020204" pitchFamily="34" charset="0"/>
                <a:cs typeface="Arial" panose="020B0604020202020204" pitchFamily="34" charset="0"/>
              </a:rPr>
              <a:t>accuratezza delle predizioni positive</a:t>
            </a:r>
            <a:r>
              <a:rPr lang="it-IT" sz="1400" dirty="0">
                <a:latin typeface="Arial" panose="020B0604020202020204" pitchFamily="34" charset="0"/>
                <a:cs typeface="Arial" panose="020B0604020202020204" pitchFamily="34" charset="0"/>
              </a:rPr>
              <a:t> e </a:t>
            </a:r>
            <a:r>
              <a:rPr lang="it-IT" sz="1400" b="1" dirty="0">
                <a:latin typeface="Arial" panose="020B0604020202020204" pitchFamily="34" charset="0"/>
                <a:cs typeface="Arial" panose="020B0604020202020204" pitchFamily="34" charset="0"/>
              </a:rPr>
              <a:t>capacità di rilevare i veri positivi</a:t>
            </a:r>
            <a:r>
              <a:rPr lang="it-IT" sz="1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it-IT" sz="1400" dirty="0">
                <a:latin typeface="Arial" panose="020B0604020202020204" pitchFamily="34" charset="0"/>
                <a:cs typeface="Arial" panose="020B0604020202020204" pitchFamily="34" charset="0"/>
              </a:rPr>
              <a:t>Il modello è </a:t>
            </a:r>
            <a:r>
              <a:rPr lang="it-IT" sz="1400" b="1" dirty="0">
                <a:latin typeface="Arial" panose="020B0604020202020204" pitchFamily="34" charset="0"/>
                <a:cs typeface="Arial" panose="020B0604020202020204" pitchFamily="34" charset="0"/>
              </a:rPr>
              <a:t>più sensibile che preciso</a:t>
            </a:r>
            <a:r>
              <a:rPr lang="it-IT" sz="1400" dirty="0">
                <a:latin typeface="Arial" panose="020B0604020202020204" pitchFamily="34" charset="0"/>
                <a:cs typeface="Arial" panose="020B0604020202020204" pitchFamily="34" charset="0"/>
              </a:rPr>
              <a:t>: privilegia il riconoscimento dei pazienti a rischio, anche a costo di qualche falso positivo. Questo è </a:t>
            </a:r>
            <a:r>
              <a:rPr lang="it-IT" sz="1400" b="1" dirty="0">
                <a:latin typeface="Arial" panose="020B0604020202020204" pitchFamily="34" charset="0"/>
                <a:cs typeface="Arial" panose="020B0604020202020204" pitchFamily="34" charset="0"/>
              </a:rPr>
              <a:t>desiderabile in ambito sanitario</a:t>
            </a:r>
            <a:r>
              <a:rPr lang="it-IT" sz="1400" dirty="0">
                <a:latin typeface="Arial" panose="020B0604020202020204" pitchFamily="34" charset="0"/>
                <a:cs typeface="Arial" panose="020B0604020202020204" pitchFamily="34" charset="0"/>
              </a:rPr>
              <a:t>, dove l’obiettivo è </a:t>
            </a:r>
            <a:r>
              <a:rPr lang="it-IT" sz="1400" b="1" dirty="0">
                <a:latin typeface="Arial" panose="020B0604020202020204" pitchFamily="34" charset="0"/>
                <a:cs typeface="Arial" panose="020B0604020202020204" pitchFamily="34" charset="0"/>
              </a:rPr>
              <a:t>non lasciar sfuggire i casi critici.</a:t>
            </a:r>
            <a:endParaRPr lang="it-IT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s-ES" dirty="0"/>
          </a:p>
        </p:txBody>
      </p:sp>
      <p:graphicFrame>
        <p:nvGraphicFramePr>
          <p:cNvPr id="23" name="TextBox 6">
            <a:extLst>
              <a:ext uri="{FF2B5EF4-FFF2-40B4-BE49-F238E27FC236}">
                <a16:creationId xmlns:a16="http://schemas.microsoft.com/office/drawing/2014/main" id="{99A449BF-321F-B2AC-9450-4AEF76138DA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16521364"/>
              </p:ext>
            </p:extLst>
          </p:nvPr>
        </p:nvGraphicFramePr>
        <p:xfrm>
          <a:off x="4375587" y="1020725"/>
          <a:ext cx="7821142" cy="28623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4" name="Picture 23">
            <a:extLst>
              <a:ext uri="{FF2B5EF4-FFF2-40B4-BE49-F238E27FC236}">
                <a16:creationId xmlns:a16="http://schemas.microsoft.com/office/drawing/2014/main" id="{D0B238FD-4C2D-C10C-3706-445B3A88B72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5015" y="2167408"/>
            <a:ext cx="3395839" cy="223855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A92F574-DBD0-799B-930C-C4AAB74D5AD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5015" y="384705"/>
            <a:ext cx="2272438" cy="171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9221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443DFD-5BBD-4023-F113-7ADCF4C339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1414" y="117033"/>
            <a:ext cx="7930116" cy="499656"/>
          </a:xfrm>
        </p:spPr>
        <p:txBody>
          <a:bodyPr>
            <a:noAutofit/>
          </a:bodyPr>
          <a:lstStyle/>
          <a:p>
            <a:r>
              <a:rPr lang="es-ES" sz="3600" b="1" dirty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	SOGLIA IDEALE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613445-975C-DB29-2B02-8886AD49D7F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873" b="2097"/>
          <a:stretch/>
        </p:blipFill>
        <p:spPr>
          <a:xfrm>
            <a:off x="57982" y="616689"/>
            <a:ext cx="6038018" cy="25413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DB78476-74F6-D3E3-411B-176B3A2642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893" y="3428999"/>
            <a:ext cx="4305517" cy="307103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83BEF7B-355B-C14F-93B5-5906DD673B5C}"/>
              </a:ext>
            </a:extLst>
          </p:cNvPr>
          <p:cNvSpPr txBox="1"/>
          <p:nvPr/>
        </p:nvSpPr>
        <p:spPr>
          <a:xfrm>
            <a:off x="6096000" y="1357364"/>
            <a:ext cx="7400262" cy="13696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300" b="1" dirty="0">
                <a:latin typeface="Arial" panose="020B0604020202020204" pitchFamily="34" charset="0"/>
                <a:cs typeface="Arial" panose="020B0604020202020204" pitchFamily="34" charset="0"/>
              </a:rPr>
              <a:t>Con una soglia di 0.4 su un test set di 154 pazienti totali:</a:t>
            </a:r>
          </a:p>
          <a:p>
            <a:r>
              <a:rPr lang="it-IT" sz="1300" b="1" dirty="0">
                <a:latin typeface="Arial" panose="020B0604020202020204" pitchFamily="34" charset="0"/>
                <a:cs typeface="Arial" panose="020B0604020202020204" pitchFamily="34" charset="0"/>
              </a:rPr>
              <a:t>74 pazienti: Non diabetici classificati correttamente come non diabetici </a:t>
            </a:r>
            <a:r>
              <a:rPr lang="it-IT" sz="13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s-ES" sz="1300" dirty="0">
                <a:latin typeface="Arial" panose="020B0604020202020204" pitchFamily="34" charset="0"/>
                <a:cs typeface="Arial" panose="020B0604020202020204" pitchFamily="34" charset="0"/>
              </a:rPr>
              <a:t>TN)</a:t>
            </a:r>
            <a:r>
              <a:rPr lang="it-IT" sz="13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it-IT" sz="1300" b="1" dirty="0">
                <a:latin typeface="Arial" panose="020B0604020202020204" pitchFamily="34" charset="0"/>
                <a:cs typeface="Arial" panose="020B0604020202020204" pitchFamily="34" charset="0"/>
              </a:rPr>
              <a:t>26 pazienti: Non diabetici classificati erroneamente come diabetici  (</a:t>
            </a:r>
            <a:r>
              <a:rPr lang="es-ES" sz="1300" dirty="0">
                <a:latin typeface="Arial" panose="020B0604020202020204" pitchFamily="34" charset="0"/>
                <a:cs typeface="Arial" panose="020B0604020202020204" pitchFamily="34" charset="0"/>
              </a:rPr>
              <a:t>FP)</a:t>
            </a:r>
            <a:endParaRPr lang="it-IT" sz="13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it-IT" sz="1300" b="1" dirty="0">
                <a:latin typeface="Arial" panose="020B0604020202020204" pitchFamily="34" charset="0"/>
                <a:cs typeface="Arial" panose="020B0604020202020204" pitchFamily="34" charset="0"/>
              </a:rPr>
              <a:t>8 pazienti: Diabetici classificati erroneamente come non diabetici   (</a:t>
            </a:r>
            <a:r>
              <a:rPr lang="es-ES" sz="1300" dirty="0">
                <a:latin typeface="Arial" panose="020B0604020202020204" pitchFamily="34" charset="0"/>
                <a:cs typeface="Arial" panose="020B0604020202020204" pitchFamily="34" charset="0"/>
              </a:rPr>
              <a:t>FN)</a:t>
            </a:r>
            <a:endParaRPr lang="it-IT" sz="13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it-IT" sz="1300" b="1" dirty="0">
                <a:latin typeface="Arial" panose="020B0604020202020204" pitchFamily="34" charset="0"/>
                <a:cs typeface="Arial" panose="020B0604020202020204" pitchFamily="34" charset="0"/>
              </a:rPr>
              <a:t>46 pazienti: Diabetici classificati correttamente come diabetici </a:t>
            </a:r>
            <a:r>
              <a:rPr lang="it-IT" sz="1300" dirty="0">
                <a:latin typeface="Arial" panose="020B0604020202020204" pitchFamily="34" charset="0"/>
                <a:cs typeface="Arial" panose="020B0604020202020204" pitchFamily="34" charset="0"/>
              </a:rPr>
              <a:t>(TP)</a:t>
            </a:r>
            <a:r>
              <a:rPr lang="it-IT" sz="13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endParaRPr lang="es-E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94786B-F7B7-7EB5-F3AE-41FF00F3DC93}"/>
              </a:ext>
            </a:extLst>
          </p:cNvPr>
          <p:cNvSpPr txBox="1"/>
          <p:nvPr/>
        </p:nvSpPr>
        <p:spPr>
          <a:xfrm>
            <a:off x="4438410" y="3467645"/>
            <a:ext cx="76685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dirty="0">
                <a:latin typeface="Arial" panose="020B0604020202020204" pitchFamily="34" charset="0"/>
                <a:cs typeface="Arial" panose="020B0604020202020204" pitchFamily="34" charset="0"/>
              </a:rPr>
              <a:t>Andamento di Precision e </a:t>
            </a:r>
            <a:r>
              <a:rPr lang="it-IT" sz="1600" dirty="0" err="1">
                <a:latin typeface="Arial" panose="020B0604020202020204" pitchFamily="34" charset="0"/>
                <a:cs typeface="Arial" panose="020B0604020202020204" pitchFamily="34" charset="0"/>
              </a:rPr>
              <a:t>Recal</a:t>
            </a:r>
            <a:r>
              <a:rPr lang="it-IT" sz="1600" dirty="0">
                <a:latin typeface="Arial" panose="020B0604020202020204" pitchFamily="34" charset="0"/>
                <a:cs typeface="Arial" panose="020B0604020202020204" pitchFamily="34" charset="0"/>
              </a:rPr>
              <a:t> al variare della soglia:</a:t>
            </a:r>
          </a:p>
          <a:p>
            <a:endParaRPr lang="es-E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E38AA37-A041-B2DA-ADBB-5B6D4EE3F7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4634" y="3898688"/>
            <a:ext cx="4470091" cy="183416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5697364-AD57-35F7-48C1-D29891E7907F}"/>
              </a:ext>
            </a:extLst>
          </p:cNvPr>
          <p:cNvSpPr txBox="1"/>
          <p:nvPr/>
        </p:nvSpPr>
        <p:spPr>
          <a:xfrm>
            <a:off x="4606772" y="5825812"/>
            <a:ext cx="766853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latin typeface="Arial" panose="020B0604020202020204" pitchFamily="34" charset="0"/>
                <a:cs typeface="Arial" panose="020B0604020202020204" pitchFamily="34" charset="0"/>
              </a:rPr>
              <a:t>Il punto di equilibrio ottimale tra sensibilità diagnostica e specificità </a:t>
            </a:r>
            <a:r>
              <a:rPr lang="it-IT" sz="1400" b="1" dirty="0">
                <a:latin typeface="Arial" panose="020B0604020202020204" pitchFamily="34" charset="0"/>
                <a:cs typeface="Arial" panose="020B0604020202020204" pitchFamily="34" charset="0"/>
              </a:rPr>
              <a:t>privilegia la sicurezza del paziente</a:t>
            </a:r>
            <a:r>
              <a:rPr lang="it-IT" sz="1400" dirty="0">
                <a:latin typeface="Arial" panose="020B0604020202020204" pitchFamily="34" charset="0"/>
                <a:cs typeface="Arial" panose="020B0604020202020204" pitchFamily="34" charset="0"/>
              </a:rPr>
              <a:t> attraverso una strategia di screening più conservativa che </a:t>
            </a:r>
            <a:r>
              <a:rPr lang="it-IT" sz="1400" b="1" dirty="0">
                <a:latin typeface="Arial" panose="020B0604020202020204" pitchFamily="34" charset="0"/>
                <a:cs typeface="Arial" panose="020B0604020202020204" pitchFamily="34" charset="0"/>
              </a:rPr>
              <a:t>minimizza il rischio di mancate diagnosi di diabete</a:t>
            </a:r>
            <a:r>
              <a:rPr lang="it-IT" sz="1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s-E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45176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62099-D333-C85C-D309-CD8EA7F088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7210" y="-370413"/>
            <a:ext cx="10263962" cy="891954"/>
          </a:xfrm>
        </p:spPr>
        <p:txBody>
          <a:bodyPr>
            <a:normAutofit/>
          </a:bodyPr>
          <a:lstStyle/>
          <a:p>
            <a:r>
              <a:rPr lang="es-ES" sz="3600" b="1" dirty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	FEATURE IMPORTANCE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FAA5B-D9F1-365A-1C1A-634F91B747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4466" y="706002"/>
            <a:ext cx="6099892" cy="358986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1591F59-184F-8C23-F180-E80309C00CBE}"/>
              </a:ext>
            </a:extLst>
          </p:cNvPr>
          <p:cNvSpPr txBox="1"/>
          <p:nvPr/>
        </p:nvSpPr>
        <p:spPr>
          <a:xfrm>
            <a:off x="77972" y="4464494"/>
            <a:ext cx="1211402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it-IT" sz="1400" b="1" dirty="0">
                <a:latin typeface="Arial" panose="020B0604020202020204" pitchFamily="34" charset="0"/>
                <a:cs typeface="Arial" panose="020B0604020202020204" pitchFamily="34" charset="0"/>
              </a:rPr>
              <a:t>La feature </a:t>
            </a:r>
            <a:r>
              <a:rPr lang="it-IT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importance</a:t>
            </a:r>
            <a:r>
              <a:rPr lang="it-IT" sz="1400" dirty="0">
                <a:latin typeface="Arial" panose="020B0604020202020204" pitchFamily="34" charset="0"/>
                <a:cs typeface="Arial" panose="020B0604020202020204" pitchFamily="34" charset="0"/>
              </a:rPr>
              <a:t> rappresenta il contributo di ciascuna variabile nella capacità predittiva del modello Random </a:t>
            </a:r>
            <a:r>
              <a:rPr lang="it-IT" sz="1400" dirty="0" err="1">
                <a:latin typeface="Arial" panose="020B0604020202020204" pitchFamily="34" charset="0"/>
                <a:cs typeface="Arial" panose="020B0604020202020204" pitchFamily="34" charset="0"/>
              </a:rPr>
              <a:t>Forest</a:t>
            </a:r>
            <a:r>
              <a:rPr lang="it-IT" sz="1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algn="ctr">
              <a:buNone/>
            </a:pPr>
            <a:r>
              <a:rPr lang="it-IT" sz="1400" b="1" dirty="0">
                <a:latin typeface="Arial" panose="020B0604020202020204" pitchFamily="34" charset="0"/>
                <a:cs typeface="Arial" panose="020B0604020202020204" pitchFamily="34" charset="0"/>
              </a:rPr>
              <a:t>Metodologia di calcolo</a:t>
            </a:r>
          </a:p>
          <a:p>
            <a:pPr>
              <a:buNone/>
            </a:pPr>
            <a:r>
              <a:rPr lang="it-IT" sz="1400" dirty="0">
                <a:latin typeface="Arial" panose="020B0604020202020204" pitchFamily="34" charset="0"/>
                <a:cs typeface="Arial" panose="020B0604020202020204" pitchFamily="34" charset="0"/>
              </a:rPr>
              <a:t>Il Random </a:t>
            </a:r>
            <a:r>
              <a:rPr lang="it-IT" sz="1400" dirty="0" err="1">
                <a:latin typeface="Arial" panose="020B0604020202020204" pitchFamily="34" charset="0"/>
                <a:cs typeface="Arial" panose="020B0604020202020204" pitchFamily="34" charset="0"/>
              </a:rPr>
              <a:t>Forest</a:t>
            </a:r>
            <a:r>
              <a:rPr lang="it-IT" sz="1400" dirty="0">
                <a:latin typeface="Arial" panose="020B0604020202020204" pitchFamily="34" charset="0"/>
                <a:cs typeface="Arial" panose="020B0604020202020204" pitchFamily="34" charset="0"/>
              </a:rPr>
              <a:t> calcola l'importanza attraverso la </a:t>
            </a:r>
            <a:r>
              <a:rPr lang="it-IT" sz="1400" b="1" dirty="0">
                <a:latin typeface="Arial" panose="020B0604020202020204" pitchFamily="34" charset="0"/>
                <a:cs typeface="Arial" panose="020B0604020202020204" pitchFamily="34" charset="0"/>
              </a:rPr>
              <a:t>riduzione dell'impurità di Gini</a:t>
            </a:r>
            <a:r>
              <a:rPr lang="it-IT" sz="14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>
              <a:buFont typeface="+mj-lt"/>
              <a:buAutoNum type="arabicPeriod"/>
            </a:pPr>
            <a:r>
              <a:rPr lang="it-IT" sz="1400" b="1" dirty="0">
                <a:latin typeface="Arial" panose="020B0604020202020204" pitchFamily="34" charset="0"/>
                <a:cs typeface="Arial" panose="020B0604020202020204" pitchFamily="34" charset="0"/>
              </a:rPr>
              <a:t>Durante il training</a:t>
            </a:r>
            <a:r>
              <a:rPr lang="it-IT" sz="1400" dirty="0">
                <a:latin typeface="Arial" panose="020B0604020202020204" pitchFamily="34" charset="0"/>
                <a:cs typeface="Arial" panose="020B0604020202020204" pitchFamily="34" charset="0"/>
              </a:rPr>
              <a:t>: ogni albero decisionale suddivide i dati utilizzando le feature che massimizzano la separazione tra classi</a:t>
            </a:r>
          </a:p>
          <a:p>
            <a:pPr>
              <a:buFont typeface="+mj-lt"/>
              <a:buAutoNum type="arabicPeriod"/>
            </a:pPr>
            <a:r>
              <a:rPr lang="it-IT" sz="1400" b="1" dirty="0">
                <a:latin typeface="Arial" panose="020B0604020202020204" pitchFamily="34" charset="0"/>
                <a:cs typeface="Arial" panose="020B0604020202020204" pitchFamily="34" charset="0"/>
              </a:rPr>
              <a:t>Misurazione</a:t>
            </a:r>
            <a:r>
              <a:rPr lang="it-IT" sz="1400" dirty="0">
                <a:latin typeface="Arial" panose="020B0604020202020204" pitchFamily="34" charset="0"/>
                <a:cs typeface="Arial" panose="020B0604020202020204" pitchFamily="34" charset="0"/>
              </a:rPr>
              <a:t>: per ogni suddivisione, si calcola quanto la feature riduce l'impurità del nodo (indice di Gini)</a:t>
            </a:r>
          </a:p>
          <a:p>
            <a:pPr>
              <a:buFont typeface="+mj-lt"/>
              <a:buAutoNum type="arabicPeriod"/>
            </a:pPr>
            <a:r>
              <a:rPr lang="it-IT" sz="1400" b="1" dirty="0">
                <a:latin typeface="Arial" panose="020B0604020202020204" pitchFamily="34" charset="0"/>
                <a:cs typeface="Arial" panose="020B0604020202020204" pitchFamily="34" charset="0"/>
              </a:rPr>
              <a:t>Aggregazione</a:t>
            </a:r>
            <a:r>
              <a:rPr lang="it-IT" sz="1400" dirty="0">
                <a:latin typeface="Arial" panose="020B0604020202020204" pitchFamily="34" charset="0"/>
                <a:cs typeface="Arial" panose="020B0604020202020204" pitchFamily="34" charset="0"/>
              </a:rPr>
              <a:t>: l'importanza finale è la somma di tutte le riduzioni di impurità attribuite a quella feature, normalizzata su tutti gli alberi</a:t>
            </a:r>
          </a:p>
          <a:p>
            <a:pPr algn="ctr">
              <a:buNone/>
            </a:pPr>
            <a:r>
              <a:rPr lang="it-IT" sz="1400" b="1" dirty="0">
                <a:latin typeface="Arial" panose="020B0604020202020204" pitchFamily="34" charset="0"/>
                <a:cs typeface="Arial" panose="020B0604020202020204" pitchFamily="34" charset="0"/>
              </a:rPr>
              <a:t>Interpretazione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sz="1400" b="1" dirty="0">
                <a:latin typeface="Arial" panose="020B0604020202020204" pitchFamily="34" charset="0"/>
                <a:cs typeface="Arial" panose="020B0604020202020204" pitchFamily="34" charset="0"/>
              </a:rPr>
              <a:t>Valore alto</a:t>
            </a:r>
            <a:r>
              <a:rPr lang="it-IT" sz="1400" dirty="0">
                <a:latin typeface="Arial" panose="020B0604020202020204" pitchFamily="34" charset="0"/>
                <a:cs typeface="Arial" panose="020B0604020202020204" pitchFamily="34" charset="0"/>
              </a:rPr>
              <a:t>: la feature contribuisce significativamente a distinguere tra le classi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sz="1400" b="1" dirty="0">
                <a:latin typeface="Arial" panose="020B0604020202020204" pitchFamily="34" charset="0"/>
                <a:cs typeface="Arial" panose="020B0604020202020204" pitchFamily="34" charset="0"/>
              </a:rPr>
              <a:t>Concentrazione</a:t>
            </a:r>
            <a:r>
              <a:rPr lang="it-IT" sz="1400" dirty="0">
                <a:latin typeface="Arial" panose="020B0604020202020204" pitchFamily="34" charset="0"/>
                <a:cs typeface="Arial" panose="020B0604020202020204" pitchFamily="34" charset="0"/>
              </a:rPr>
              <a:t>: le prime 10 feature rappresentano il </a:t>
            </a:r>
            <a:r>
              <a:rPr lang="it-IT" sz="1400" b="1" dirty="0">
                <a:latin typeface="Arial" panose="020B0604020202020204" pitchFamily="34" charset="0"/>
                <a:cs typeface="Arial" panose="020B0604020202020204" pitchFamily="34" charset="0"/>
              </a:rPr>
              <a:t>96.3%</a:t>
            </a:r>
            <a:r>
              <a:rPr lang="it-IT" sz="1400" dirty="0">
                <a:latin typeface="Arial" panose="020B0604020202020204" pitchFamily="34" charset="0"/>
                <a:cs typeface="Arial" panose="020B0604020202020204" pitchFamily="34" charset="0"/>
              </a:rPr>
              <a:t> dell'importanza totale, indicando che il modello si basa principalmente su queste variabili per le sue predizioni</a:t>
            </a:r>
          </a:p>
        </p:txBody>
      </p:sp>
    </p:spTree>
    <p:extLst>
      <p:ext uri="{BB962C8B-B14F-4D97-AF65-F5344CB8AC3E}">
        <p14:creationId xmlns:p14="http://schemas.microsoft.com/office/powerpoint/2010/main" val="15774129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2032A-A4D4-A12F-1D09-74EEDD1260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051" y="1825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s-ES" sz="3600" b="1" dirty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APPLICAZIONE PRATICA</a:t>
            </a:r>
          </a:p>
        </p:txBody>
      </p:sp>
      <p:pic>
        <p:nvPicPr>
          <p:cNvPr id="5" name="Content Placeholder 4" descr="A black screen with text&#10;&#10;AI-generated content may be incorrect.">
            <a:extLst>
              <a:ext uri="{FF2B5EF4-FFF2-40B4-BE49-F238E27FC236}">
                <a16:creationId xmlns:a16="http://schemas.microsoft.com/office/drawing/2014/main" id="{E799D51E-5A44-3015-5266-51B68965C3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26582"/>
          <a:stretch/>
        </p:blipFill>
        <p:spPr>
          <a:xfrm>
            <a:off x="71373" y="1282995"/>
            <a:ext cx="4302305" cy="482010"/>
          </a:xfrm>
        </p:spPr>
      </p:pic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A002DFF-DC7B-1C7A-DE80-C1A774F597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72" y="1765005"/>
            <a:ext cx="4295997" cy="1609060"/>
          </a:xfrm>
          <a:prstGeom prst="rect">
            <a:avLst/>
          </a:prstGeom>
        </p:spPr>
      </p:pic>
      <p:pic>
        <p:nvPicPr>
          <p:cNvPr id="11" name="Picture 1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8E1D660-D5C0-1000-C9C3-12AA800F0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72" y="3795252"/>
            <a:ext cx="3271993" cy="2584283"/>
          </a:xfrm>
          <a:prstGeom prst="rect">
            <a:avLst/>
          </a:prstGeom>
        </p:spPr>
      </p:pic>
      <p:pic>
        <p:nvPicPr>
          <p:cNvPr id="13" name="Picture 1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C3B2897-BC16-B6EC-EB92-450A90482E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37807" y="3795251"/>
            <a:ext cx="3160815" cy="258428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A82C7EF-22B3-8640-282B-4B75C4EF7B59}"/>
              </a:ext>
            </a:extLst>
          </p:cNvPr>
          <p:cNvSpPr txBox="1"/>
          <p:nvPr/>
        </p:nvSpPr>
        <p:spPr>
          <a:xfrm>
            <a:off x="-1000744" y="3392639"/>
            <a:ext cx="122623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b="1" dirty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I TRE POSSIBILI OUTPUT</a:t>
            </a:r>
            <a:endParaRPr lang="es-ES" b="1" dirty="0">
              <a:solidFill>
                <a:srgbClr val="00206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21" name="TextBox 6">
            <a:extLst>
              <a:ext uri="{FF2B5EF4-FFF2-40B4-BE49-F238E27FC236}">
                <a16:creationId xmlns:a16="http://schemas.microsoft.com/office/drawing/2014/main" id="{51D4DC26-827A-A966-F3E1-AD1F821DC15E}"/>
              </a:ext>
            </a:extLst>
          </p:cNvPr>
          <p:cNvGraphicFramePr/>
          <p:nvPr/>
        </p:nvGraphicFramePr>
        <p:xfrm>
          <a:off x="4515292" y="1067413"/>
          <a:ext cx="7676707" cy="23615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pic>
        <p:nvPicPr>
          <p:cNvPr id="23" name="Picture 22">
            <a:extLst>
              <a:ext uri="{FF2B5EF4-FFF2-40B4-BE49-F238E27FC236}">
                <a16:creationId xmlns:a16="http://schemas.microsoft.com/office/drawing/2014/main" id="{1E5694D5-2676-E5B6-3466-35F786E17936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t="6898"/>
          <a:stretch/>
        </p:blipFill>
        <p:spPr>
          <a:xfrm>
            <a:off x="7031538" y="3953252"/>
            <a:ext cx="5018206" cy="2268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9928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E61DD23-4FB1-A080-36C1-110952D6F90E}"/>
              </a:ext>
            </a:extLst>
          </p:cNvPr>
          <p:cNvSpPr txBox="1"/>
          <p:nvPr/>
        </p:nvSpPr>
        <p:spPr>
          <a:xfrm>
            <a:off x="-56708" y="1121781"/>
            <a:ext cx="12192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 err="1"/>
              <a:t>Limitazioni</a:t>
            </a:r>
            <a:r>
              <a:rPr lang="es-ES" b="1" dirty="0"/>
              <a:t> </a:t>
            </a:r>
            <a:r>
              <a:rPr lang="es-ES" b="1" dirty="0" err="1"/>
              <a:t>Metodologiche</a:t>
            </a:r>
            <a:endParaRPr lang="es-ES" b="1" dirty="0"/>
          </a:p>
          <a:p>
            <a:r>
              <a:rPr lang="it-IT" b="1" dirty="0"/>
              <a:t>Dimensioni campionarie ridotte</a:t>
            </a:r>
            <a:r>
              <a:rPr lang="it-IT" dirty="0"/>
              <a:t>: Il dataset presenta un numero limitato di osservazioni che può compromettere la capacità di generalizzazione del modello </a:t>
            </a:r>
          </a:p>
          <a:p>
            <a:r>
              <a:rPr lang="it-IT" b="1" dirty="0"/>
              <a:t>Sbilanciamento delle classi target</a:t>
            </a:r>
            <a:r>
              <a:rPr lang="it-IT" dirty="0"/>
              <a:t>: La distribuzione non uniforme tra pazienti diabetici e non diabetici richiede tecniche di bilanciamento che possono introdurre </a:t>
            </a:r>
            <a:r>
              <a:rPr lang="it-IT" dirty="0" err="1"/>
              <a:t>bias</a:t>
            </a:r>
            <a:endParaRPr lang="it-IT" dirty="0"/>
          </a:p>
          <a:p>
            <a:pPr algn="ctr"/>
            <a:endParaRPr lang="es-ES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A233A5-7E16-DC63-1319-2E8D4A897F0B}"/>
              </a:ext>
            </a:extLst>
          </p:cNvPr>
          <p:cNvSpPr txBox="1"/>
          <p:nvPr/>
        </p:nvSpPr>
        <p:spPr>
          <a:xfrm>
            <a:off x="-56708" y="3382253"/>
            <a:ext cx="12192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b="1" dirty="0" err="1"/>
              <a:t>Limitazioni</a:t>
            </a:r>
            <a:r>
              <a:rPr lang="es-ES" b="1" dirty="0"/>
              <a:t> di </a:t>
            </a:r>
            <a:r>
              <a:rPr lang="es-ES" b="1" dirty="0" err="1"/>
              <a:t>Rappresentatività</a:t>
            </a:r>
            <a:endParaRPr lang="es-ES" b="1" dirty="0"/>
          </a:p>
          <a:p>
            <a:r>
              <a:rPr lang="it-IT" b="1" dirty="0"/>
              <a:t>Specificità di genere: </a:t>
            </a:r>
            <a:r>
              <a:rPr lang="it-IT" dirty="0"/>
              <a:t>Il dataset include esclusivamente soggetti di sesso femminile, limitando l'applicabilità alla popolazione maschile </a:t>
            </a:r>
          </a:p>
          <a:p>
            <a:r>
              <a:rPr lang="it-IT" b="1" dirty="0"/>
              <a:t>Omogeneità etnica: </a:t>
            </a:r>
            <a:r>
              <a:rPr lang="it-IT" dirty="0"/>
              <a:t>I dati provengono da un'unica etnia (Pima </a:t>
            </a:r>
            <a:r>
              <a:rPr lang="it-IT" dirty="0" err="1"/>
              <a:t>Indians</a:t>
            </a:r>
            <a:r>
              <a:rPr lang="it-IT" dirty="0"/>
              <a:t>), riducendo la validità per altre popolazioni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0878EB-884D-828D-C952-857660C819B3}"/>
              </a:ext>
            </a:extLst>
          </p:cNvPr>
          <p:cNvSpPr txBox="1"/>
          <p:nvPr/>
        </p:nvSpPr>
        <p:spPr>
          <a:xfrm>
            <a:off x="0" y="5421045"/>
            <a:ext cx="12192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b="1" dirty="0" err="1"/>
              <a:t>Limitazioni</a:t>
            </a:r>
            <a:r>
              <a:rPr lang="es-ES" b="1" dirty="0"/>
              <a:t> </a:t>
            </a:r>
            <a:r>
              <a:rPr lang="es-ES" b="1" dirty="0" err="1"/>
              <a:t>Cliniche</a:t>
            </a:r>
            <a:endParaRPr lang="es-ES" b="1" dirty="0"/>
          </a:p>
          <a:p>
            <a:r>
              <a:rPr lang="it-IT" b="1" dirty="0"/>
              <a:t>Incompletezza dei parametri diagnostici</a:t>
            </a:r>
            <a:r>
              <a:rPr lang="it-IT" dirty="0"/>
              <a:t>: Il modello non integra variabili cliniche rilevanti quali HbA1c, profilo lipidico e markers infiammatori</a:t>
            </a:r>
          </a:p>
          <a:p>
            <a:r>
              <a:rPr lang="it-IT" b="1" dirty="0"/>
              <a:t> Esclusione di fattori confondenti: </a:t>
            </a:r>
            <a:r>
              <a:rPr lang="it-IT" dirty="0"/>
              <a:t>Non considera variabili esterne significative come terapie farmacologiche, stress psico-fisico e comorbidità</a:t>
            </a:r>
          </a:p>
        </p:txBody>
      </p:sp>
      <p:pic>
        <p:nvPicPr>
          <p:cNvPr id="19463" name="Picture 7" descr="Top 44 Hilarious Data Science Memes (Updated for 2025)">
            <a:extLst>
              <a:ext uri="{FF2B5EF4-FFF2-40B4-BE49-F238E27FC236}">
                <a16:creationId xmlns:a16="http://schemas.microsoft.com/office/drawing/2014/main" id="{80D73C85-DB33-8A5C-D55F-87F78955A2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07" t="1780" r="10230" b="3050"/>
          <a:stretch/>
        </p:blipFill>
        <p:spPr bwMode="auto">
          <a:xfrm>
            <a:off x="0" y="0"/>
            <a:ext cx="1056167" cy="1465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5" name="Picture 9" descr="women - Ancient Aliens - Crazy History Channel Guy Meme Generator">
            <a:extLst>
              <a:ext uri="{FF2B5EF4-FFF2-40B4-BE49-F238E27FC236}">
                <a16:creationId xmlns:a16="http://schemas.microsoft.com/office/drawing/2014/main" id="{9DF5A113-2E79-88BB-8A4A-484917EEFF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71"/>
          <a:stretch/>
        </p:blipFill>
        <p:spPr bwMode="auto">
          <a:xfrm>
            <a:off x="0" y="2671694"/>
            <a:ext cx="1532591" cy="1035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9" name="Picture 13" descr="17 Genetics memes ideas | science humor, science jokes, science memes">
            <a:extLst>
              <a:ext uri="{FF2B5EF4-FFF2-40B4-BE49-F238E27FC236}">
                <a16:creationId xmlns:a16="http://schemas.microsoft.com/office/drawing/2014/main" id="{EE34E1F1-1D13-4DCC-491D-11B2ED4226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08" y="4545784"/>
            <a:ext cx="957827" cy="126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71" name="Picture 15" descr="Walay magamit nga pagulagway sa hulagway.">
            <a:extLst>
              <a:ext uri="{FF2B5EF4-FFF2-40B4-BE49-F238E27FC236}">
                <a16:creationId xmlns:a16="http://schemas.microsoft.com/office/drawing/2014/main" id="{FE9159E8-650D-082C-9438-06A69B33E4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2269" y="31478"/>
            <a:ext cx="1058826" cy="1058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824AB7A-6AE2-46D5-E668-F3D92FC4CA69}"/>
              </a:ext>
            </a:extLst>
          </p:cNvPr>
          <p:cNvSpPr txBox="1"/>
          <p:nvPr/>
        </p:nvSpPr>
        <p:spPr>
          <a:xfrm>
            <a:off x="3143693" y="136546"/>
            <a:ext cx="47385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600" b="1" dirty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LIMITI DEL MODELLO</a:t>
            </a:r>
            <a:endParaRPr lang="es-ES" sz="3600" b="1" dirty="0">
              <a:solidFill>
                <a:srgbClr val="00206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89184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1423D-C4A7-86CC-4246-F032733480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4EA9B5-1C1B-9E09-0511-5C489575D5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702487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3" name="Rectangle 4102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 descr="Assorted gummy candies">
            <a:extLst>
              <a:ext uri="{FF2B5EF4-FFF2-40B4-BE49-F238E27FC236}">
                <a16:creationId xmlns:a16="http://schemas.microsoft.com/office/drawing/2014/main" id="{D788FE6C-A07C-F90E-4086-0D6DDB4394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05" b="8326"/>
          <a:stretch>
            <a:fillRect/>
          </a:stretch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46DDBE2-809B-3D23-BE55-22525D2408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4648" y="-1300569"/>
            <a:ext cx="9144000" cy="2900518"/>
          </a:xfrm>
        </p:spPr>
        <p:txBody>
          <a:bodyPr>
            <a:normAutofit/>
          </a:bodyPr>
          <a:lstStyle/>
          <a:p>
            <a:r>
              <a:rPr lang="it-IT" b="1" dirty="0">
                <a:ln>
                  <a:solidFill>
                    <a:schemeClr val="bg1"/>
                  </a:solidFill>
                </a:ln>
                <a:solidFill>
                  <a:srgbClr val="FFFFFF"/>
                </a:solidFill>
              </a:rPr>
              <a:t>IL DIABETE</a:t>
            </a:r>
            <a:endParaRPr lang="es-ES" b="1" dirty="0">
              <a:ln>
                <a:solidFill>
                  <a:schemeClr val="bg1"/>
                </a:solidFill>
              </a:ln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0229192-E788-EAB2-35A0-AE34D40A30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51091" y="3428999"/>
            <a:ext cx="9144000" cy="1098395"/>
          </a:xfrm>
        </p:spPr>
        <p:txBody>
          <a:bodyPr>
            <a:normAutofit/>
          </a:bodyPr>
          <a:lstStyle/>
          <a:p>
            <a:r>
              <a:rPr lang="it-IT" sz="1100" b="1" dirty="0">
                <a:solidFill>
                  <a:srgbClr val="FFFFFF"/>
                </a:solidFill>
              </a:rPr>
              <a:t>Il diabete è una patologia di tipo cronico dovuta ad una disfunzione dell’insulina e caratterizzata da elevati livelli di glucosio nel sangue</a:t>
            </a:r>
          </a:p>
          <a:p>
            <a:r>
              <a:rPr lang="it-IT" sz="1100" b="1" dirty="0">
                <a:solidFill>
                  <a:srgbClr val="FFFFFF"/>
                </a:solidFill>
              </a:rPr>
              <a:t>Secondo l’ISTAT, in Italia la prevalenza del diabete è stimata intorno al 5,9% della popolazione adulta. La malattia colpisce in modo particolarmente marcato le fasce di età più avanzate, raggiungendo circa il 21% tra gli ultra 75enni.</a:t>
            </a:r>
            <a:br>
              <a:rPr lang="it-IT" sz="1100" b="1" dirty="0">
                <a:solidFill>
                  <a:srgbClr val="FFFFFF"/>
                </a:solidFill>
              </a:rPr>
            </a:br>
            <a:r>
              <a:rPr lang="it-IT" sz="1100" b="1" dirty="0">
                <a:solidFill>
                  <a:srgbClr val="FFFFFF"/>
                </a:solidFill>
              </a:rPr>
              <a:t>A livello europeo, il diabete interessa circa 60 milioni di adulti, con una prevalenza che in alcuni Paesi può arrivare al 10-14%.</a:t>
            </a:r>
            <a:endParaRPr lang="es-ES" sz="1100" b="1" dirty="0">
              <a:solidFill>
                <a:srgbClr val="FFFFFF"/>
              </a:solidFill>
            </a:endParaRPr>
          </a:p>
        </p:txBody>
      </p:sp>
      <p:pic>
        <p:nvPicPr>
          <p:cNvPr id="5" name="Picture 4" descr="10 funny diabetes memes">
            <a:extLst>
              <a:ext uri="{FF2B5EF4-FFF2-40B4-BE49-F238E27FC236}">
                <a16:creationId xmlns:a16="http://schemas.microsoft.com/office/drawing/2014/main" id="{6AFBF2A5-9D30-8253-64FF-065CCF5637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37"/>
          <a:stretch/>
        </p:blipFill>
        <p:spPr bwMode="auto">
          <a:xfrm>
            <a:off x="9608426" y="0"/>
            <a:ext cx="2583554" cy="1894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71050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4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B56ECF-92D0-7D32-00DF-6C6E5AD4C1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98473"/>
            <a:ext cx="8683256" cy="507651"/>
          </a:xfrm>
        </p:spPr>
        <p:txBody>
          <a:bodyPr>
            <a:noAutofit/>
          </a:bodyPr>
          <a:lstStyle/>
          <a:p>
            <a:r>
              <a:rPr lang="it-IT" sz="3600" b="1" dirty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INSULINA</a:t>
            </a:r>
            <a:endParaRPr lang="es-ES" sz="3600" b="1" dirty="0">
              <a:solidFill>
                <a:srgbClr val="00206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D86F2D-CFA5-9CE2-AC85-C1FB6CC3FB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008982"/>
            <a:ext cx="8683256" cy="757312"/>
          </a:xfrm>
        </p:spPr>
        <p:txBody>
          <a:bodyPr>
            <a:normAutofit fontScale="92500" lnSpcReduction="10000"/>
          </a:bodyPr>
          <a:lstStyle/>
          <a:p>
            <a:r>
              <a:rPr lang="it-IT" sz="1800" dirty="0"/>
              <a:t>L’insulina è un ormone prodotto e secreto dalle cellule beta del pancreas. Svolge un ruolo cruciale nella regolazione dei livelli di zucchero nel sangue (glicemia), permettendo alle cellule di assorbire il glucosio.</a:t>
            </a:r>
            <a:endParaRPr lang="es-ES" sz="18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BDA470BF-1CCA-3A5E-9493-3CE3DC39FA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68551"/>
            <a:ext cx="1865571" cy="1865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9DF24F4-DCA1-E2F9-98ED-4F3EA976AD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30026"/>
            <a:ext cx="5277121" cy="2438525"/>
          </a:xfrm>
          <a:prstGeom prst="rect">
            <a:avLst/>
          </a:prstGeom>
        </p:spPr>
      </p:pic>
      <p:pic>
        <p:nvPicPr>
          <p:cNvPr id="5126" name="Picture 6" descr="Activation of the glucose transporter GLUT4 by insulin. | Download  Scientific Diagram">
            <a:extLst>
              <a:ext uri="{FF2B5EF4-FFF2-40B4-BE49-F238E27FC236}">
                <a16:creationId xmlns:a16="http://schemas.microsoft.com/office/drawing/2014/main" id="{C2B01210-A9D6-5ED8-48E3-6C800F015A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8279" y="1830026"/>
            <a:ext cx="4009181" cy="2438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4A7EE33-616A-2009-A9A5-73B3DD57A115}"/>
              </a:ext>
            </a:extLst>
          </p:cNvPr>
          <p:cNvSpPr txBox="1"/>
          <p:nvPr/>
        </p:nvSpPr>
        <p:spPr>
          <a:xfrm>
            <a:off x="1957909" y="4535812"/>
            <a:ext cx="1010244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s-ES" altLang="es-E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1921</a:t>
            </a:r>
            <a:r>
              <a:rPr kumimoji="0" lang="es-ES" altLang="es-E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</a:t>
            </a:r>
            <a:r>
              <a:rPr kumimoji="0" lang="es-ES" altLang="es-E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scoperta</a:t>
            </a:r>
            <a:r>
              <a:rPr kumimoji="0" lang="es-ES" altLang="es-E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s-ES" altLang="es-E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dell’insulina</a:t>
            </a:r>
            <a:r>
              <a:rPr kumimoji="0" lang="es-ES" altLang="es-E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da </a:t>
            </a:r>
            <a:r>
              <a:rPr kumimoji="0" lang="es-ES" altLang="es-E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Banting</a:t>
            </a:r>
            <a:r>
              <a:rPr kumimoji="0" lang="es-ES" altLang="es-E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e </a:t>
            </a:r>
            <a:r>
              <a:rPr kumimoji="0" lang="es-ES" altLang="es-E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Best</a:t>
            </a:r>
            <a:r>
              <a:rPr kumimoji="0" lang="es-ES" altLang="es-E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s-ES" altLang="es-E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inizialmente</a:t>
            </a:r>
            <a:r>
              <a:rPr kumimoji="0" lang="es-ES" altLang="es-E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s-ES" altLang="es-E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estratta</a:t>
            </a:r>
            <a:r>
              <a:rPr kumimoji="0" lang="es-ES" altLang="es-E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da </a:t>
            </a:r>
            <a:r>
              <a:rPr kumimoji="0" lang="es-ES" altLang="es-E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pancreas</a:t>
            </a:r>
            <a:r>
              <a:rPr kumimoji="0" lang="es-ES" altLang="es-E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s-ES" altLang="es-E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animale</a:t>
            </a:r>
            <a:endParaRPr lang="es-ES" altLang="es-ES" dirty="0">
              <a:latin typeface="Arial" panose="020B0604020202020204" pitchFamily="34" charset="0"/>
            </a:endParaRPr>
          </a:p>
          <a:p>
            <a:endParaRPr kumimoji="0" lang="es-ES" altLang="es-E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r>
              <a:rPr kumimoji="0" lang="es-ES" altLang="es-E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1978</a:t>
            </a:r>
            <a:r>
              <a:rPr kumimoji="0" lang="es-ES" altLang="es-E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</a:t>
            </a:r>
            <a:r>
              <a:rPr kumimoji="0" lang="es-ES" altLang="es-E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prodotta</a:t>
            </a:r>
            <a:r>
              <a:rPr kumimoji="0" lang="es-ES" altLang="es-E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per la prima volta insulina </a:t>
            </a:r>
            <a:r>
              <a:rPr kumimoji="0" lang="es-ES" altLang="es-E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umana</a:t>
            </a:r>
            <a:r>
              <a:rPr kumimoji="0" lang="es-ES" altLang="es-E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s-ES" altLang="es-E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ricombinante</a:t>
            </a:r>
            <a:r>
              <a:rPr kumimoji="0" lang="es-ES" altLang="es-E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usando </a:t>
            </a:r>
            <a:r>
              <a:rPr kumimoji="0" lang="es-ES" altLang="es-E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batteri</a:t>
            </a:r>
            <a:r>
              <a:rPr kumimoji="0" lang="es-ES" altLang="es-E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s-ES" altLang="es-E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geneticamente</a:t>
            </a:r>
            <a:r>
              <a:rPr kumimoji="0" lang="es-ES" altLang="es-E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s-ES" altLang="es-E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modificati</a:t>
            </a:r>
            <a:r>
              <a:rPr kumimoji="0" lang="es-ES" altLang="es-E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(E. </a:t>
            </a:r>
            <a:r>
              <a:rPr kumimoji="0" lang="es-ES" altLang="es-E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coli</a:t>
            </a:r>
            <a:r>
              <a:rPr kumimoji="0" lang="es-ES" altLang="es-E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), </a:t>
            </a:r>
            <a:r>
              <a:rPr kumimoji="0" lang="es-ES" altLang="es-E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segnando</a:t>
            </a:r>
            <a:r>
              <a:rPr kumimoji="0" lang="es-ES" altLang="es-E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una </a:t>
            </a:r>
            <a:r>
              <a:rPr kumimoji="0" lang="es-ES" altLang="es-E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svolta</a:t>
            </a:r>
            <a:r>
              <a:rPr kumimoji="0" lang="es-ES" altLang="es-E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s-ES" altLang="es-E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nella</a:t>
            </a:r>
            <a:r>
              <a:rPr kumimoji="0" lang="es-ES" altLang="es-E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s-ES" altLang="es-E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biotecnologia</a:t>
            </a:r>
            <a:r>
              <a:rPr kumimoji="0" lang="es-ES" altLang="es-E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s-ES" altLang="es-E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farmaceutica</a:t>
            </a:r>
            <a:r>
              <a:rPr kumimoji="0" lang="es-ES" altLang="es-E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endParaRPr kumimoji="0" lang="es-ES" altLang="es-E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endParaRPr kumimoji="0" lang="es-ES" altLang="es-E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endParaRPr lang="es-E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6936D5-4B9C-BBC1-6B3C-27406EEB1D15}"/>
              </a:ext>
            </a:extLst>
          </p:cNvPr>
          <p:cNvSpPr txBox="1"/>
          <p:nvPr/>
        </p:nvSpPr>
        <p:spPr>
          <a:xfrm>
            <a:off x="0" y="5849017"/>
            <a:ext cx="2397556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50" dirty="0">
                <a:solidFill>
                  <a:schemeClr val="bg2">
                    <a:lumMod val="25000"/>
                  </a:schemeClr>
                </a:solidFill>
              </a:rPr>
              <a:t>Struttura cristallina dell'insulina umana (PDB: 3I40), formata da 51 amminoacidi, essenziale per comprenderne la funzione e sviluppare insuline terapeutiche</a:t>
            </a:r>
            <a:endParaRPr lang="es-ES" sz="1050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86638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31281C-F5EF-CF95-79B1-372CBBD45B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8B7E5-D9A8-ACA6-3312-CCB237F1B5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30508"/>
            <a:ext cx="12192000" cy="663907"/>
          </a:xfrm>
        </p:spPr>
        <p:txBody>
          <a:bodyPr>
            <a:noAutofit/>
          </a:bodyPr>
          <a:lstStyle/>
          <a:p>
            <a:r>
              <a:rPr lang="it-IT" sz="3600" b="1" dirty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DIABETE MELITO</a:t>
            </a:r>
            <a:endParaRPr lang="es-ES" sz="3600" b="1" dirty="0">
              <a:solidFill>
                <a:srgbClr val="00206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555BC2-9F0C-281B-D82A-40B9F0C7B0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7484" y="993744"/>
            <a:ext cx="5753014" cy="2435256"/>
          </a:xfrm>
          <a:prstGeom prst="rect">
            <a:avLst/>
          </a:prstGeom>
        </p:spPr>
      </p:pic>
      <p:sp>
        <p:nvSpPr>
          <p:cNvPr id="7" name="Rectangle 1">
            <a:extLst>
              <a:ext uri="{FF2B5EF4-FFF2-40B4-BE49-F238E27FC236}">
                <a16:creationId xmlns:a16="http://schemas.microsoft.com/office/drawing/2014/main" id="{7B7A77AD-D695-DADA-7F69-43989BB590F3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634527" y="3495815"/>
            <a:ext cx="11577353" cy="341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s-ES" altLang="es-E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Diabete</a:t>
            </a:r>
            <a:r>
              <a:rPr kumimoji="0" lang="es-ES" altLang="es-E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di tipo 1</a:t>
            </a:r>
            <a:br>
              <a:rPr kumimoji="0" lang="es-ES" altLang="es-E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s-ES" altLang="es-E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Malattia</a:t>
            </a:r>
            <a:r>
              <a:rPr kumimoji="0" lang="es-ES" altLang="es-E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s-ES" altLang="es-E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autoimmune</a:t>
            </a:r>
            <a:r>
              <a:rPr kumimoji="0" lang="es-ES" altLang="es-E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in cui </a:t>
            </a:r>
            <a:r>
              <a:rPr kumimoji="0" lang="es-ES" altLang="es-E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il</a:t>
            </a:r>
            <a:r>
              <a:rPr kumimoji="0" lang="es-ES" altLang="es-E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sistema </a:t>
            </a:r>
            <a:r>
              <a:rPr kumimoji="0" lang="es-ES" altLang="es-E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immunitario</a:t>
            </a:r>
            <a:r>
              <a:rPr kumimoji="0" lang="es-ES" altLang="es-E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s-ES" altLang="es-E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distrugge</a:t>
            </a:r>
            <a:r>
              <a:rPr kumimoji="0" lang="es-ES" altLang="es-E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le </a:t>
            </a:r>
            <a:r>
              <a:rPr kumimoji="0" lang="es-ES" altLang="es-E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cellule</a:t>
            </a:r>
            <a:r>
              <a:rPr kumimoji="0" lang="es-ES" altLang="es-E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beta del </a:t>
            </a:r>
            <a:r>
              <a:rPr kumimoji="0" lang="es-ES" altLang="es-E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pancreas</a:t>
            </a:r>
            <a:r>
              <a:rPr kumimoji="0" lang="es-ES" altLang="es-E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s-ES" altLang="es-E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impedendo</a:t>
            </a:r>
            <a:r>
              <a:rPr kumimoji="0" lang="es-ES" altLang="es-E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la </a:t>
            </a:r>
            <a:r>
              <a:rPr kumimoji="0" lang="es-ES" altLang="es-E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produzione</a:t>
            </a:r>
            <a:r>
              <a:rPr kumimoji="0" lang="es-ES" altLang="es-E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di insulina.</a:t>
            </a:r>
            <a:br>
              <a:rPr kumimoji="0" lang="es-ES" altLang="es-E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s-ES" altLang="es-E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Colpisce</a:t>
            </a:r>
            <a:r>
              <a:rPr kumimoji="0" lang="es-ES" altLang="es-E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s-ES" altLang="es-E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soprattutto</a:t>
            </a:r>
            <a:r>
              <a:rPr kumimoji="0" lang="es-ES" altLang="es-E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s-ES" altLang="es-E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bambini</a:t>
            </a:r>
            <a:r>
              <a:rPr kumimoji="0" lang="es-ES" altLang="es-E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e </a:t>
            </a:r>
            <a:r>
              <a:rPr kumimoji="0" lang="es-ES" altLang="es-E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giovani</a:t>
            </a:r>
            <a:r>
              <a:rPr kumimoji="0" lang="es-ES" altLang="es-E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s-ES" altLang="es-E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adulti</a:t>
            </a:r>
            <a:r>
              <a:rPr kumimoji="0" lang="es-ES" altLang="es-E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  <a:br>
              <a:rPr kumimoji="0" lang="es-ES" altLang="es-E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s-ES" altLang="es-E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Circa 5-10% </a:t>
            </a:r>
            <a:r>
              <a:rPr kumimoji="0" lang="es-ES" altLang="es-E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dei</a:t>
            </a:r>
            <a:r>
              <a:rPr kumimoji="0" lang="es-ES" altLang="es-E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casi </a:t>
            </a:r>
            <a:r>
              <a:rPr kumimoji="0" lang="es-ES" altLang="es-E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totali</a:t>
            </a:r>
            <a:r>
              <a:rPr kumimoji="0" lang="es-ES" altLang="es-E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di </a:t>
            </a:r>
            <a:r>
              <a:rPr kumimoji="0" lang="es-ES" altLang="es-E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diabete</a:t>
            </a:r>
            <a:r>
              <a:rPr kumimoji="0" lang="es-ES" altLang="es-E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s-ES" altLang="es-E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s-ES" altLang="es-E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Diabete</a:t>
            </a:r>
            <a:r>
              <a:rPr kumimoji="0" lang="es-ES" altLang="es-E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di tipo 2</a:t>
            </a:r>
            <a:br>
              <a:rPr kumimoji="0" lang="es-ES" altLang="es-E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s-ES" altLang="es-E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Caratterizzato</a:t>
            </a:r>
            <a:r>
              <a:rPr kumimoji="0" lang="es-ES" altLang="es-E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da </a:t>
            </a:r>
            <a:r>
              <a:rPr kumimoji="0" lang="es-ES" altLang="es-E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insulino-resistenza</a:t>
            </a:r>
            <a:r>
              <a:rPr kumimoji="0" lang="es-ES" altLang="es-E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e </a:t>
            </a:r>
            <a:r>
              <a:rPr kumimoji="0" lang="es-ES" altLang="es-E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progressiva</a:t>
            </a:r>
            <a:r>
              <a:rPr kumimoji="0" lang="es-ES" altLang="es-E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s-ES" altLang="es-E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riduzione</a:t>
            </a:r>
            <a:r>
              <a:rPr kumimoji="0" lang="es-ES" altLang="es-E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s-ES" altLang="es-E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della</a:t>
            </a:r>
            <a:r>
              <a:rPr kumimoji="0" lang="es-ES" altLang="es-E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s-ES" altLang="es-E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funzione</a:t>
            </a:r>
            <a:r>
              <a:rPr kumimoji="0" lang="es-ES" altLang="es-E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s-ES" altLang="es-E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pancreatica</a:t>
            </a:r>
            <a:r>
              <a:rPr kumimoji="0" lang="es-ES" altLang="es-E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  <a:br>
              <a:rPr kumimoji="0" lang="es-ES" altLang="es-E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s-ES" altLang="es-E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È </a:t>
            </a:r>
            <a:r>
              <a:rPr kumimoji="0" lang="es-ES" altLang="es-E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spesso</a:t>
            </a:r>
            <a:r>
              <a:rPr kumimoji="0" lang="es-ES" altLang="es-E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s-ES" altLang="es-E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legato</a:t>
            </a:r>
            <a:r>
              <a:rPr kumimoji="0" lang="es-ES" altLang="es-E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 </a:t>
            </a:r>
            <a:r>
              <a:rPr kumimoji="0" lang="es-ES" altLang="es-E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sovrappeso</a:t>
            </a:r>
            <a:r>
              <a:rPr kumimoji="0" lang="es-ES" altLang="es-E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dieta </a:t>
            </a:r>
            <a:r>
              <a:rPr kumimoji="0" lang="es-ES" altLang="es-E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scorretta</a:t>
            </a:r>
            <a:r>
              <a:rPr kumimoji="0" lang="es-ES" altLang="es-E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e </a:t>
            </a:r>
            <a:r>
              <a:rPr kumimoji="0" lang="es-ES" altLang="es-E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sedentarietà</a:t>
            </a:r>
            <a:r>
              <a:rPr kumimoji="0" lang="es-ES" altLang="es-E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  <a:br>
              <a:rPr kumimoji="0" lang="es-ES" altLang="es-E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s-ES" altLang="es-E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Colpisce</a:t>
            </a:r>
            <a:r>
              <a:rPr kumimoji="0" lang="es-ES" altLang="es-E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in genere </a:t>
            </a:r>
            <a:r>
              <a:rPr kumimoji="0" lang="es-ES" altLang="es-E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adulti</a:t>
            </a:r>
            <a:r>
              <a:rPr kumimoji="0" lang="es-ES" altLang="es-E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s-ES" altLang="es-E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</a:t>
            </a:r>
            <a:r>
              <a:rPr kumimoji="0" lang="es-ES" altLang="es-E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è in aumento anche </a:t>
            </a:r>
            <a:r>
              <a:rPr kumimoji="0" lang="es-ES" altLang="es-E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tra</a:t>
            </a:r>
            <a:r>
              <a:rPr kumimoji="0" lang="es-ES" altLang="es-E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 </a:t>
            </a:r>
            <a:r>
              <a:rPr kumimoji="0" lang="es-ES" altLang="es-E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giovani</a:t>
            </a:r>
            <a:r>
              <a:rPr kumimoji="0" lang="es-ES" altLang="es-E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  <a:br>
              <a:rPr kumimoji="0" lang="es-ES" altLang="es-E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s-ES" altLang="es-E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Circa 90-95% </a:t>
            </a:r>
            <a:r>
              <a:rPr kumimoji="0" lang="es-ES" altLang="es-E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dei</a:t>
            </a:r>
            <a:r>
              <a:rPr kumimoji="0" lang="es-ES" altLang="es-E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casi </a:t>
            </a:r>
            <a:r>
              <a:rPr kumimoji="0" lang="es-ES" altLang="es-E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totali</a:t>
            </a:r>
            <a:r>
              <a:rPr kumimoji="0" lang="es-ES" altLang="es-E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di </a:t>
            </a:r>
            <a:r>
              <a:rPr kumimoji="0" lang="es-ES" altLang="es-E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diabete</a:t>
            </a:r>
            <a:r>
              <a:rPr kumimoji="0" lang="es-ES" altLang="es-E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s-ES" altLang="es-E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Picture 8" descr="Amazon.com: Gummygoods Squeezable Gummy Bear Night Light - Rechargeable,  Portable, Squishy Lamp, 60-Min Sleep Timer for Kids &amp; Adults, Baby Nursery,  and Dorm Rooms - (Blue) : Tools &amp; Home Improvement">
            <a:extLst>
              <a:ext uri="{FF2B5EF4-FFF2-40B4-BE49-F238E27FC236}">
                <a16:creationId xmlns:a16="http://schemas.microsoft.com/office/drawing/2014/main" id="{B97A9A43-1A43-66D3-304B-61CBC88B52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91" t="6455" r="27348" b="8450"/>
          <a:stretch/>
        </p:blipFill>
        <p:spPr bwMode="auto">
          <a:xfrm>
            <a:off x="381093" y="3495815"/>
            <a:ext cx="253434" cy="456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 descr="IT'SUGAR | Sour 3oz Gummy Bear">
            <a:extLst>
              <a:ext uri="{FF2B5EF4-FFF2-40B4-BE49-F238E27FC236}">
                <a16:creationId xmlns:a16="http://schemas.microsoft.com/office/drawing/2014/main" id="{EB379B5D-8184-054A-B9B6-057756CD0E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91" t="14033" r="20654" b="11792"/>
          <a:stretch/>
        </p:blipFill>
        <p:spPr bwMode="auto">
          <a:xfrm>
            <a:off x="328626" y="5056800"/>
            <a:ext cx="358368" cy="456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62320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0AF1F3-1026-A49E-3157-E276E02FE1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121" y="52455"/>
            <a:ext cx="11123629" cy="511568"/>
          </a:xfrm>
        </p:spPr>
        <p:txBody>
          <a:bodyPr>
            <a:noAutofit/>
          </a:bodyPr>
          <a:lstStyle/>
          <a:p>
            <a:pPr algn="ctr"/>
            <a:r>
              <a:rPr lang="it-IT" sz="3600" b="1" dirty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Gestione della Malattia</a:t>
            </a:r>
            <a:endParaRPr lang="es-ES" sz="3600" b="1" dirty="0">
              <a:solidFill>
                <a:srgbClr val="00206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111784-DC19-4E8D-2D0B-505485E93090}"/>
              </a:ext>
            </a:extLst>
          </p:cNvPr>
          <p:cNvSpPr txBox="1"/>
          <p:nvPr/>
        </p:nvSpPr>
        <p:spPr>
          <a:xfrm>
            <a:off x="1734532" y="701409"/>
            <a:ext cx="7180522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it-IT" sz="1600" b="1" dirty="0">
                <a:latin typeface="Arial" panose="020B0604020202020204" pitchFamily="34" charset="0"/>
                <a:cs typeface="Arial" panose="020B0604020202020204" pitchFamily="34" charset="0"/>
              </a:rPr>
              <a:t>Diabete di tipo 1</a:t>
            </a:r>
            <a:endParaRPr lang="it-IT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it-IT" sz="1600" b="1" dirty="0">
                <a:latin typeface="Arial" panose="020B0604020202020204" pitchFamily="34" charset="0"/>
                <a:cs typeface="Arial" panose="020B0604020202020204" pitchFamily="34" charset="0"/>
              </a:rPr>
              <a:t>Insulinoterapia</a:t>
            </a:r>
            <a:r>
              <a:rPr lang="it-IT" sz="1600" dirty="0">
                <a:latin typeface="Arial" panose="020B0604020202020204" pitchFamily="34" charset="0"/>
                <a:cs typeface="Arial" panose="020B0604020202020204" pitchFamily="34" charset="0"/>
              </a:rPr>
              <a:t>: somministrazione quotidiana di insulina (</a:t>
            </a:r>
            <a:r>
              <a:rPr lang="it-IT" sz="1600" dirty="0" err="1">
                <a:latin typeface="Arial" panose="020B0604020202020204" pitchFamily="34" charset="0"/>
                <a:cs typeface="Arial" panose="020B0604020202020204" pitchFamily="34" charset="0"/>
              </a:rPr>
              <a:t>multiniettiva</a:t>
            </a:r>
            <a:r>
              <a:rPr lang="it-IT" sz="1600" dirty="0">
                <a:latin typeface="Arial" panose="020B0604020202020204" pitchFamily="34" charset="0"/>
                <a:cs typeface="Arial" panose="020B0604020202020204" pitchFamily="34" charset="0"/>
              </a:rPr>
              <a:t> o con microinfusore).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sz="1600" b="1" dirty="0">
                <a:latin typeface="Arial" panose="020B0604020202020204" pitchFamily="34" charset="0"/>
                <a:cs typeface="Arial" panose="020B0604020202020204" pitchFamily="34" charset="0"/>
              </a:rPr>
              <a:t>Monitoraggio glicemico continuo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sz="1600" b="1" dirty="0">
                <a:latin typeface="Arial" panose="020B0604020202020204" pitchFamily="34" charset="0"/>
                <a:cs typeface="Arial" panose="020B0604020202020204" pitchFamily="34" charset="0"/>
              </a:rPr>
              <a:t>Educazione alimentare</a:t>
            </a:r>
            <a:r>
              <a:rPr lang="it-IT" sz="1600" dirty="0">
                <a:latin typeface="Arial" panose="020B0604020202020204" pitchFamily="34" charset="0"/>
                <a:cs typeface="Arial" panose="020B0604020202020204" pitchFamily="34" charset="0"/>
              </a:rPr>
              <a:t> e gestione dell’attività fisica.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sz="1600" b="1" dirty="0">
                <a:latin typeface="Arial" panose="020B0604020202020204" pitchFamily="34" charset="0"/>
                <a:cs typeface="Arial" panose="020B0604020202020204" pitchFamily="34" charset="0"/>
              </a:rPr>
              <a:t>Tecnologie avanzate</a:t>
            </a:r>
            <a:r>
              <a:rPr lang="it-IT" sz="1600" dirty="0">
                <a:latin typeface="Arial" panose="020B0604020202020204" pitchFamily="34" charset="0"/>
                <a:cs typeface="Arial" panose="020B0604020202020204" pitchFamily="34" charset="0"/>
              </a:rPr>
              <a:t>: pancreas artificiale, insulina a rilascio controllato.</a:t>
            </a:r>
          </a:p>
          <a:p>
            <a:endParaRPr lang="es-ES" dirty="0"/>
          </a:p>
        </p:txBody>
      </p:sp>
      <p:pic>
        <p:nvPicPr>
          <p:cNvPr id="7" name="Picture 2" descr="What is Diabetes - Diabetes Education Kent and Medway">
            <a:extLst>
              <a:ext uri="{FF2B5EF4-FFF2-40B4-BE49-F238E27FC236}">
                <a16:creationId xmlns:a16="http://schemas.microsoft.com/office/drawing/2014/main" id="{C2869486-5097-09D0-8CDB-9C724377FB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232"/>
          <a:stretch/>
        </p:blipFill>
        <p:spPr bwMode="auto">
          <a:xfrm>
            <a:off x="0" y="637613"/>
            <a:ext cx="1734532" cy="2980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2" descr="Urządzenie CGM z trwałym 6-miesięcznym sensorem i zdejmowanym transmiterem  | Eversense E3">
            <a:extLst>
              <a:ext uri="{FF2B5EF4-FFF2-40B4-BE49-F238E27FC236}">
                <a16:creationId xmlns:a16="http://schemas.microsoft.com/office/drawing/2014/main" id="{2BDAD34B-55E1-4CB6-384B-71BB5C3947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03" t="-3412" r="8571" b="3412"/>
          <a:stretch/>
        </p:blipFill>
        <p:spPr bwMode="auto">
          <a:xfrm>
            <a:off x="8785479" y="730429"/>
            <a:ext cx="1155389" cy="1501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Diabetes: How to Inject Insulin | Step by step guide - YouTube">
            <a:extLst>
              <a:ext uri="{FF2B5EF4-FFF2-40B4-BE49-F238E27FC236}">
                <a16:creationId xmlns:a16="http://schemas.microsoft.com/office/drawing/2014/main" id="{6194C039-64FC-3455-4128-5333EA98CA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21" b="13040"/>
          <a:stretch/>
        </p:blipFill>
        <p:spPr bwMode="auto">
          <a:xfrm>
            <a:off x="10037042" y="1052525"/>
            <a:ext cx="1920767" cy="1075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What is Diabetes - Diabetes Education Kent and Medway">
            <a:extLst>
              <a:ext uri="{FF2B5EF4-FFF2-40B4-BE49-F238E27FC236}">
                <a16:creationId xmlns:a16="http://schemas.microsoft.com/office/drawing/2014/main" id="{B0D83BDB-3C9A-E347-04A6-66047DF3C5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122" r="1968"/>
          <a:stretch/>
        </p:blipFill>
        <p:spPr bwMode="auto">
          <a:xfrm>
            <a:off x="68911" y="3617903"/>
            <a:ext cx="1665621" cy="2980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306CC56-52B7-EF7F-DDBA-6CDD2384B6EE}"/>
              </a:ext>
            </a:extLst>
          </p:cNvPr>
          <p:cNvSpPr txBox="1"/>
          <p:nvPr/>
        </p:nvSpPr>
        <p:spPr>
          <a:xfrm>
            <a:off x="1872354" y="3815386"/>
            <a:ext cx="6094428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it-IT" sz="1800" b="1" dirty="0">
                <a:latin typeface="Arial" panose="020B0604020202020204" pitchFamily="34" charset="0"/>
                <a:cs typeface="Arial" panose="020B0604020202020204" pitchFamily="34" charset="0"/>
              </a:rPr>
              <a:t>Diabete di tipo 2</a:t>
            </a:r>
            <a:endParaRPr lang="it-IT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it-IT" sz="1800" b="1" dirty="0">
                <a:latin typeface="Arial" panose="020B0604020202020204" pitchFamily="34" charset="0"/>
                <a:cs typeface="Arial" panose="020B0604020202020204" pitchFamily="34" charset="0"/>
              </a:rPr>
              <a:t>Modifiche dello stile di vita</a:t>
            </a:r>
            <a:r>
              <a:rPr lang="it-IT" sz="1800" dirty="0">
                <a:latin typeface="Arial" panose="020B0604020202020204" pitchFamily="34" charset="0"/>
                <a:cs typeface="Arial" panose="020B0604020202020204" pitchFamily="34" charset="0"/>
              </a:rPr>
              <a:t>: dieta bilanciata, attività fisica regolare, perdita di peso.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sz="1800" b="1" dirty="0">
                <a:latin typeface="Arial" panose="020B0604020202020204" pitchFamily="34" charset="0"/>
                <a:cs typeface="Arial" panose="020B0604020202020204" pitchFamily="34" charset="0"/>
              </a:rPr>
              <a:t>Farmaci orali</a:t>
            </a:r>
            <a:r>
              <a:rPr lang="it-IT" sz="1800" dirty="0">
                <a:latin typeface="Arial" panose="020B0604020202020204" pitchFamily="34" charset="0"/>
                <a:cs typeface="Arial" panose="020B0604020202020204" pitchFamily="34" charset="0"/>
              </a:rPr>
              <a:t>: metformina (prima scelta), sulfoniluree, DPP-4 inibitori, SGLT2 inibitori.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sz="1800" b="1" dirty="0">
                <a:latin typeface="Arial" panose="020B0604020202020204" pitchFamily="34" charset="0"/>
                <a:cs typeface="Arial" panose="020B0604020202020204" pitchFamily="34" charset="0"/>
              </a:rPr>
              <a:t>Farmaci iniettabili</a:t>
            </a:r>
            <a:r>
              <a:rPr lang="it-IT" sz="1800" dirty="0">
                <a:latin typeface="Arial" panose="020B0604020202020204" pitchFamily="34" charset="0"/>
                <a:cs typeface="Arial" panose="020B0604020202020204" pitchFamily="34" charset="0"/>
              </a:rPr>
              <a:t>: agonisti GLP-1, insulina (in fasi avanzate).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sz="1800" b="1" dirty="0">
                <a:latin typeface="Arial" panose="020B0604020202020204" pitchFamily="34" charset="0"/>
                <a:cs typeface="Arial" panose="020B0604020202020204" pitchFamily="34" charset="0"/>
              </a:rPr>
              <a:t>Monitoraggio regolare</a:t>
            </a:r>
            <a:r>
              <a:rPr lang="it-IT" sz="1800" dirty="0">
                <a:latin typeface="Arial" panose="020B0604020202020204" pitchFamily="34" charset="0"/>
                <a:cs typeface="Arial" panose="020B0604020202020204" pitchFamily="34" charset="0"/>
              </a:rPr>
              <a:t> della glicemia e dei fattori di rischio cardiovascolare</a:t>
            </a:r>
          </a:p>
        </p:txBody>
      </p:sp>
      <p:pic>
        <p:nvPicPr>
          <p:cNvPr id="13" name="Picture 14" descr="undefined">
            <a:extLst>
              <a:ext uri="{FF2B5EF4-FFF2-40B4-BE49-F238E27FC236}">
                <a16:creationId xmlns:a16="http://schemas.microsoft.com/office/drawing/2014/main" id="{6E1DA97E-C7C0-C68F-2787-1799D447B5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5706" y="4373476"/>
            <a:ext cx="1801571" cy="857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Metformin - Wikipedia">
            <a:extLst>
              <a:ext uri="{FF2B5EF4-FFF2-40B4-BE49-F238E27FC236}">
                <a16:creationId xmlns:a16="http://schemas.microsoft.com/office/drawing/2014/main" id="{71DAC66D-C320-3642-00D9-593CB68197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6286" y="4192739"/>
            <a:ext cx="1859554" cy="1037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7643DB8-1928-E1DD-997A-51EA5B2AF060}"/>
              </a:ext>
            </a:extLst>
          </p:cNvPr>
          <p:cNvSpPr txBox="1"/>
          <p:nvPr/>
        </p:nvSpPr>
        <p:spPr>
          <a:xfrm>
            <a:off x="7846554" y="5304220"/>
            <a:ext cx="411125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b="1" dirty="0"/>
              <a:t>Metformina   		Sulfoniluree</a:t>
            </a:r>
            <a:br>
              <a:rPr lang="it-IT" sz="1200" dirty="0"/>
            </a:br>
            <a:r>
              <a:rPr lang="it-IT" sz="1200" dirty="0"/>
              <a:t>La </a:t>
            </a:r>
            <a:r>
              <a:rPr lang="it-IT" sz="1200" b="1" dirty="0"/>
              <a:t>metformina</a:t>
            </a:r>
            <a:r>
              <a:rPr lang="it-IT" sz="1200" dirty="0"/>
              <a:t> riduce la glicemia inibendo la gluconeogenesi epatica tramite l’attivazione della proteina chinasi AMPK e migliora la sensibilità insulinica. Le </a:t>
            </a:r>
            <a:r>
              <a:rPr lang="it-IT" sz="1200" b="1" dirty="0"/>
              <a:t>sulfoniluree</a:t>
            </a:r>
            <a:r>
              <a:rPr lang="it-IT" sz="1200" dirty="0"/>
              <a:t> stimolano il pancreas a secernere più insulina.</a:t>
            </a:r>
            <a:endParaRPr lang="es-ES" sz="1200" dirty="0"/>
          </a:p>
        </p:txBody>
      </p:sp>
    </p:spTree>
    <p:extLst>
      <p:ext uri="{BB962C8B-B14F-4D97-AF65-F5344CB8AC3E}">
        <p14:creationId xmlns:p14="http://schemas.microsoft.com/office/powerpoint/2010/main" val="27048031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C7BE1D-F1CC-8286-7CBE-0FEC7A1936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74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it-IT" sz="3600" b="1" dirty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Fattori di Rischio</a:t>
            </a:r>
            <a:endParaRPr lang="es-ES" sz="3600" b="1" dirty="0">
              <a:solidFill>
                <a:srgbClr val="00206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194" name="Picture 2" descr="Emirates Diabetes &amp; Endocrine Society">
            <a:extLst>
              <a:ext uri="{FF2B5EF4-FFF2-40B4-BE49-F238E27FC236}">
                <a16:creationId xmlns:a16="http://schemas.microsoft.com/office/drawing/2014/main" id="{CEC37E7A-7ECD-8E99-687C-602C8F7A604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805" y="1325563"/>
            <a:ext cx="3572079" cy="3572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5E99BBA-B728-43A5-D038-F1CF28BBB3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4767" y="1510229"/>
            <a:ext cx="5709194" cy="329723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D4B9564-D8BB-0E4D-519C-D0308A52B9E8}"/>
              </a:ext>
            </a:extLst>
          </p:cNvPr>
          <p:cNvSpPr txBox="1"/>
          <p:nvPr/>
        </p:nvSpPr>
        <p:spPr>
          <a:xfrm>
            <a:off x="5151474" y="4680503"/>
            <a:ext cx="609600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050" dirty="0">
                <a:solidFill>
                  <a:schemeClr val="bg2">
                    <a:lumMod val="25000"/>
                  </a:schemeClr>
                </a:solidFill>
              </a:rPr>
              <a:t>Source: NCBI</a:t>
            </a:r>
            <a:endParaRPr lang="es-ES" sz="105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0D980D-6A9D-2E2E-E4C2-A129094DE460}"/>
              </a:ext>
            </a:extLst>
          </p:cNvPr>
          <p:cNvSpPr txBox="1"/>
          <p:nvPr/>
        </p:nvSpPr>
        <p:spPr>
          <a:xfrm>
            <a:off x="5094767" y="1140897"/>
            <a:ext cx="69324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Percentuale di adulti (20–79 anni) con diabete non diagnosticato</a:t>
            </a:r>
            <a:endParaRPr lang="es-E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1001F8-07D1-AF1C-A52F-559A46A84A47}"/>
              </a:ext>
            </a:extLst>
          </p:cNvPr>
          <p:cNvSpPr txBox="1"/>
          <p:nvPr/>
        </p:nvSpPr>
        <p:spPr>
          <a:xfrm>
            <a:off x="164805" y="5082308"/>
            <a:ext cx="1102064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Il diabete ha una forte componente ereditaria: avere familiari di primo grado con la malattia aumenta di circa tre volte il rischio di svilupparla. Inoltre, modifiche epigenetiche e l’interazione tra geni e fattori ambientali, come dieta e stile di vita, influenzano l’espressione genica e contribuiscono allo sviluppo del diabete.</a:t>
            </a:r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8517A3D-CA9D-440F-92C4-FB4AE07247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09294" y="6005638"/>
            <a:ext cx="2317901" cy="776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8903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0" name="Rectangle 9229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225" name="Picture 9" descr="BAM | I, Robot">
            <a:extLst>
              <a:ext uri="{FF2B5EF4-FFF2-40B4-BE49-F238E27FC236}">
                <a16:creationId xmlns:a16="http://schemas.microsoft.com/office/drawing/2014/main" id="{93AFBB05-F42A-D825-AF7F-034777E1F6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" y="-167607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BE7787-1A3B-861D-4E6C-EF9DB7253D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990" y="-246523"/>
            <a:ext cx="10515600" cy="1325563"/>
          </a:xfrm>
        </p:spPr>
        <p:txBody>
          <a:bodyPr>
            <a:normAutofit/>
          </a:bodyPr>
          <a:lstStyle/>
          <a:p>
            <a:r>
              <a:rPr lang="it-IT" dirty="0">
                <a:solidFill>
                  <a:srgbClr val="FFFFFF"/>
                </a:solidFill>
              </a:rPr>
              <a:t>				</a:t>
            </a:r>
            <a:r>
              <a:rPr lang="it-IT" sz="3600" b="1" dirty="0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Il nostro Obiettivo</a:t>
            </a:r>
            <a:endParaRPr lang="es-ES" sz="3600" b="1" dirty="0">
              <a:solidFill>
                <a:srgbClr val="FFFFFF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32D5A7-5657-B102-9233-4B7647EB6A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it-IT">
                <a:solidFill>
                  <a:srgbClr val="FFFFFF"/>
                </a:solidFill>
              </a:rPr>
              <a:t>Sviluppare un modello predittivo basato su </a:t>
            </a:r>
            <a:r>
              <a:rPr lang="it-IT" b="1">
                <a:solidFill>
                  <a:srgbClr val="FFFFFF"/>
                </a:solidFill>
              </a:rPr>
              <a:t>Random Forest</a:t>
            </a:r>
            <a:r>
              <a:rPr lang="it-IT">
                <a:solidFill>
                  <a:srgbClr val="FFFFFF"/>
                </a:solidFill>
              </a:rPr>
              <a:t> per identificare la presenza di diabete utilizzando dati clinici.</a:t>
            </a:r>
            <a:br>
              <a:rPr lang="it-IT">
                <a:solidFill>
                  <a:srgbClr val="FFFFFF"/>
                </a:solidFill>
              </a:rPr>
            </a:br>
            <a:r>
              <a:rPr lang="it-IT">
                <a:solidFill>
                  <a:srgbClr val="FFFFFF"/>
                </a:solidFill>
              </a:rPr>
              <a:t>Il processo prevede:</a:t>
            </a:r>
          </a:p>
          <a:p>
            <a:r>
              <a:rPr lang="it-IT">
                <a:solidFill>
                  <a:srgbClr val="FFFFFF"/>
                </a:solidFill>
              </a:rPr>
              <a:t>Pulizia e imputazione avanzata dei dati clinici</a:t>
            </a:r>
          </a:p>
          <a:p>
            <a:r>
              <a:rPr lang="it-IT">
                <a:solidFill>
                  <a:srgbClr val="FFFFFF"/>
                </a:solidFill>
              </a:rPr>
              <a:t>Ingegneria di nuove feature mediche rilevanti</a:t>
            </a:r>
          </a:p>
          <a:p>
            <a:r>
              <a:rPr lang="it-IT">
                <a:solidFill>
                  <a:srgbClr val="FFFFFF"/>
                </a:solidFill>
              </a:rPr>
              <a:t>Bilanciamento delle classi con SMOTE</a:t>
            </a:r>
          </a:p>
          <a:p>
            <a:r>
              <a:rPr lang="it-IT">
                <a:solidFill>
                  <a:srgbClr val="FFFFFF"/>
                </a:solidFill>
              </a:rPr>
              <a:t>Addestramento del modello su dati pre-elaborati</a:t>
            </a:r>
          </a:p>
          <a:p>
            <a:r>
              <a:rPr lang="it-IT">
                <a:solidFill>
                  <a:srgbClr val="FFFFFF"/>
                </a:solidFill>
              </a:rPr>
              <a:t>Valutazione delle performance con soglie ottimizzate.</a:t>
            </a:r>
            <a:endParaRPr lang="es-ES">
              <a:solidFill>
                <a:srgbClr val="FFFFFF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1E4242C-8DE3-7E92-51A4-A570E4A5CD7E}"/>
              </a:ext>
            </a:extLst>
          </p:cNvPr>
          <p:cNvSpPr txBox="1"/>
          <p:nvPr/>
        </p:nvSpPr>
        <p:spPr>
          <a:xfrm>
            <a:off x="838200" y="2892056"/>
            <a:ext cx="1051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it-IT" dirty="0"/>
              <a:t>  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036949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C415A2-B7FD-8CD1-2330-8F6B2479C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1608" y="93181"/>
            <a:ext cx="8569842" cy="648512"/>
          </a:xfrm>
        </p:spPr>
        <p:txBody>
          <a:bodyPr>
            <a:normAutofit/>
          </a:bodyPr>
          <a:lstStyle/>
          <a:p>
            <a:pPr algn="ctr"/>
            <a:r>
              <a:rPr lang="it-IT" sz="3600" b="1" dirty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Dataset</a:t>
            </a:r>
            <a:endParaRPr lang="es-ES" sz="3600" b="1" dirty="0">
              <a:solidFill>
                <a:srgbClr val="00206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2E7B85-BA81-F1C0-C61F-D7C70D03A8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884" y="1191660"/>
            <a:ext cx="12192000" cy="360406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ES" sz="2400" b="1" dirty="0"/>
              <a:t>PIMA </a:t>
            </a:r>
            <a:r>
              <a:rPr lang="es-ES" sz="2400" b="1" dirty="0" err="1"/>
              <a:t>Indian</a:t>
            </a:r>
            <a:r>
              <a:rPr lang="es-ES" sz="2400" b="1" dirty="0"/>
              <a:t> Diabetes:</a:t>
            </a:r>
          </a:p>
          <a:p>
            <a:pPr marL="0" indent="0">
              <a:buNone/>
            </a:pPr>
            <a:r>
              <a:rPr lang="it-IT" sz="2400" dirty="0"/>
              <a:t>  Origine: Raccolto dal National Institute of </a:t>
            </a:r>
            <a:r>
              <a:rPr lang="it-IT" sz="2400" dirty="0" err="1"/>
              <a:t>Diabetes</a:t>
            </a:r>
            <a:r>
              <a:rPr lang="it-IT" sz="2400" dirty="0"/>
              <a:t> and Digestive and </a:t>
            </a:r>
            <a:r>
              <a:rPr lang="it-IT" sz="2400" dirty="0" err="1"/>
              <a:t>Kidney</a:t>
            </a:r>
            <a:r>
              <a:rPr lang="it-IT" sz="2400" dirty="0"/>
              <a:t> </a:t>
            </a:r>
            <a:r>
              <a:rPr lang="it-IT" sz="2400" dirty="0" err="1"/>
              <a:t>Diseases</a:t>
            </a:r>
            <a:r>
              <a:rPr lang="it-IT" sz="2400" dirty="0"/>
              <a:t> (US)    </a:t>
            </a:r>
          </a:p>
          <a:p>
            <a:pPr marL="0" indent="0">
              <a:buNone/>
            </a:pPr>
            <a:r>
              <a:rPr lang="it-IT" sz="2400" dirty="0"/>
              <a:t>  Popolazione: Donne di origine Pima (nativi americani) di età ≥ 21 anni</a:t>
            </a:r>
          </a:p>
          <a:p>
            <a:pPr marL="0" indent="0">
              <a:buNone/>
            </a:pPr>
            <a:r>
              <a:rPr lang="it-IT" sz="2400" dirty="0"/>
              <a:t>  Obiettivo: Prevedere l'insorgenza del diabete mellito (tipo 2) in base a misurazioni cliniche </a:t>
            </a:r>
          </a:p>
          <a:p>
            <a:pPr marL="0" indent="0">
              <a:buNone/>
            </a:pPr>
            <a:r>
              <a:rPr lang="it-IT" sz="2400" dirty="0"/>
              <a:t>  Dimensioni: 768 osservazioni, 8 variabili indipendenti + 1 variabile target (</a:t>
            </a:r>
            <a:r>
              <a:rPr lang="it-IT" sz="2400" dirty="0" err="1"/>
              <a:t>Outcome</a:t>
            </a:r>
            <a:r>
              <a:rPr lang="it-IT" sz="2400" dirty="0"/>
              <a:t>)</a:t>
            </a:r>
            <a:endParaRPr lang="es-ES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A30924A-B8A8-D13B-222F-20D6CA21F96C}"/>
              </a:ext>
            </a:extLst>
          </p:cNvPr>
          <p:cNvSpPr txBox="1"/>
          <p:nvPr/>
        </p:nvSpPr>
        <p:spPr>
          <a:xfrm>
            <a:off x="70884" y="5387163"/>
            <a:ext cx="5592726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it-IT" sz="1400" b="1" dirty="0" err="1"/>
              <a:t>Diabetes</a:t>
            </a:r>
            <a:r>
              <a:rPr lang="it-IT" sz="1400" b="1" dirty="0"/>
              <a:t> Pedigree </a:t>
            </a:r>
            <a:r>
              <a:rPr lang="it-IT" sz="1400" b="1" dirty="0" err="1"/>
              <a:t>Function</a:t>
            </a:r>
            <a:endParaRPr lang="it-IT" sz="1400" b="1" dirty="0"/>
          </a:p>
          <a:p>
            <a:pPr>
              <a:buFont typeface="Arial" panose="020B0604020202020204" pitchFamily="34" charset="0"/>
              <a:buChar char="•"/>
            </a:pPr>
            <a:r>
              <a:rPr lang="it-IT" sz="1400" dirty="0"/>
              <a:t>Rappresenta la </a:t>
            </a:r>
            <a:r>
              <a:rPr lang="it-IT" sz="1400" b="1" dirty="0"/>
              <a:t>storia familiare di diabete</a:t>
            </a:r>
            <a:r>
              <a:rPr lang="it-IT" sz="1400" dirty="0"/>
              <a:t> su base genetica.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sz="1400" dirty="0"/>
              <a:t>Valori </a:t>
            </a:r>
            <a:r>
              <a:rPr lang="it-IT" sz="1400" dirty="0" err="1"/>
              <a:t>continui,compresi</a:t>
            </a:r>
            <a:r>
              <a:rPr lang="it-IT" sz="1400" dirty="0"/>
              <a:t> tra </a:t>
            </a:r>
            <a:r>
              <a:rPr lang="it-IT" sz="1400" b="1" dirty="0"/>
              <a:t>0.08 e 2.42</a:t>
            </a:r>
            <a:r>
              <a:rPr lang="it-IT" sz="14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sz="1400" dirty="0"/>
              <a:t>Più il valore è alto, maggiore è la </a:t>
            </a:r>
            <a:r>
              <a:rPr lang="it-IT" sz="1400" b="1" dirty="0"/>
              <a:t>predisposizione genetica</a:t>
            </a:r>
            <a:r>
              <a:rPr lang="it-IT" sz="1400" dirty="0"/>
              <a:t>.</a:t>
            </a:r>
          </a:p>
          <a:p>
            <a:endParaRPr lang="it-IT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C786CE-4398-1293-3CB2-7A6F0CA7743F}"/>
              </a:ext>
            </a:extLst>
          </p:cNvPr>
          <p:cNvSpPr txBox="1"/>
          <p:nvPr/>
        </p:nvSpPr>
        <p:spPr>
          <a:xfrm>
            <a:off x="7400260" y="5385321"/>
            <a:ext cx="452238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b="1" dirty="0" err="1"/>
              <a:t>Outcome</a:t>
            </a:r>
            <a:r>
              <a:rPr lang="it-IT" sz="1400" b="1" dirty="0"/>
              <a:t> </a:t>
            </a:r>
            <a:r>
              <a:rPr lang="it-IT" sz="1400" dirty="0"/>
              <a:t>indica la presenza di diabete di tipo 2: </a:t>
            </a:r>
          </a:p>
          <a:p>
            <a:r>
              <a:rPr lang="it-IT" sz="1400" dirty="0"/>
              <a:t> 0 → Assenza di diabete  </a:t>
            </a:r>
          </a:p>
          <a:p>
            <a:r>
              <a:rPr lang="it-IT" sz="1400" dirty="0"/>
              <a:t>1 → Presenza di diabete</a:t>
            </a:r>
            <a:endParaRPr lang="es-ES" sz="14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74D133E-14B3-0F7A-F8EB-691597CA9D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940" y="3642723"/>
            <a:ext cx="11436938" cy="1390721"/>
          </a:xfrm>
          <a:prstGeom prst="rect">
            <a:avLst/>
          </a:prstGeom>
        </p:spPr>
      </p:pic>
      <p:pic>
        <p:nvPicPr>
          <p:cNvPr id="14" name="Picture 16" descr="National Native American Heritage Month 2021 » DCTC News">
            <a:extLst>
              <a:ext uri="{FF2B5EF4-FFF2-40B4-BE49-F238E27FC236}">
                <a16:creationId xmlns:a16="http://schemas.microsoft.com/office/drawing/2014/main" id="{403B80B5-5543-A3BE-7B6D-4883FA7956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5393" y="0"/>
            <a:ext cx="1986607" cy="1390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87160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749E22F-ACC1-CEAF-D1F9-F643D8F18A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68" y="84066"/>
            <a:ext cx="3917968" cy="292849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249CF05-F19A-8CBF-3941-DABC5420F27F}"/>
              </a:ext>
            </a:extLst>
          </p:cNvPr>
          <p:cNvSpPr txBox="1"/>
          <p:nvPr/>
        </p:nvSpPr>
        <p:spPr>
          <a:xfrm>
            <a:off x="3799366" y="84066"/>
            <a:ext cx="839263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None/>
            </a:pPr>
            <a:r>
              <a:rPr lang="it-IT" sz="1600" b="1" dirty="0">
                <a:latin typeface="Arial" panose="020B0604020202020204" pitchFamily="34" charset="0"/>
                <a:cs typeface="Arial" panose="020B0604020202020204" pitchFamily="34" charset="0"/>
              </a:rPr>
              <a:t>DISTRIBUZIONE DEL DATASET</a:t>
            </a:r>
          </a:p>
          <a:p>
            <a:pPr>
              <a:buNone/>
            </a:pPr>
            <a:r>
              <a:rPr lang="it-IT" sz="1600" dirty="0">
                <a:latin typeface="Arial" panose="020B0604020202020204" pitchFamily="34" charset="0"/>
                <a:cs typeface="Arial" panose="020B0604020202020204" pitchFamily="34" charset="0"/>
              </a:rPr>
              <a:t>Il dataset presenta una distribuzione sbilanciata della variabile target </a:t>
            </a:r>
            <a:r>
              <a:rPr lang="it-IT" sz="1600" dirty="0" err="1">
                <a:latin typeface="Arial" panose="020B0604020202020204" pitchFamily="34" charset="0"/>
                <a:cs typeface="Arial" panose="020B0604020202020204" pitchFamily="34" charset="0"/>
              </a:rPr>
              <a:t>Outcome</a:t>
            </a:r>
            <a:r>
              <a:rPr lang="it-IT" sz="16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sz="1600" dirty="0">
                <a:latin typeface="Arial" panose="020B0604020202020204" pitchFamily="34" charset="0"/>
                <a:cs typeface="Arial" panose="020B0604020202020204" pitchFamily="34" charset="0"/>
              </a:rPr>
              <a:t>Predominanza di soggetti non diabetici (</a:t>
            </a:r>
            <a:r>
              <a:rPr lang="it-IT" sz="1600" dirty="0" err="1">
                <a:latin typeface="Arial" panose="020B0604020202020204" pitchFamily="34" charset="0"/>
                <a:cs typeface="Arial" panose="020B0604020202020204" pitchFamily="34" charset="0"/>
              </a:rPr>
              <a:t>Outcome</a:t>
            </a:r>
            <a:r>
              <a:rPr lang="it-IT" sz="1600" dirty="0">
                <a:latin typeface="Arial" panose="020B0604020202020204" pitchFamily="34" charset="0"/>
                <a:cs typeface="Arial" panose="020B0604020202020204" pitchFamily="34" charset="0"/>
              </a:rPr>
              <a:t> = 0 ≈ 65%)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sz="1600" dirty="0">
                <a:latin typeface="Arial" panose="020B0604020202020204" pitchFamily="34" charset="0"/>
                <a:cs typeface="Arial" panose="020B0604020202020204" pitchFamily="34" charset="0"/>
              </a:rPr>
              <a:t>Minoranza di soggetti diabetici (</a:t>
            </a:r>
            <a:r>
              <a:rPr lang="it-IT" sz="1600" dirty="0" err="1">
                <a:latin typeface="Arial" panose="020B0604020202020204" pitchFamily="34" charset="0"/>
                <a:cs typeface="Arial" panose="020B0604020202020204" pitchFamily="34" charset="0"/>
              </a:rPr>
              <a:t>Outcome</a:t>
            </a:r>
            <a:r>
              <a:rPr lang="it-IT" sz="1600" dirty="0">
                <a:latin typeface="Arial" panose="020B0604020202020204" pitchFamily="34" charset="0"/>
                <a:cs typeface="Arial" panose="020B0604020202020204" pitchFamily="34" charset="0"/>
              </a:rPr>
              <a:t> = 1 ≈ 35%)</a:t>
            </a:r>
          </a:p>
          <a:p>
            <a:pPr>
              <a:buFont typeface="Arial" panose="020B0604020202020204" pitchFamily="34" charset="0"/>
              <a:buChar char="•"/>
            </a:pPr>
            <a:endParaRPr lang="it-IT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buNone/>
            </a:pPr>
            <a:r>
              <a:rPr lang="it-IT" sz="1600" b="1" dirty="0">
                <a:latin typeface="Arial" panose="020B0604020202020204" pitchFamily="34" charset="0"/>
                <a:cs typeface="Arial" panose="020B0604020202020204" pitchFamily="34" charset="0"/>
              </a:rPr>
              <a:t>GESTIONE DEI VALORI MANCANTI</a:t>
            </a:r>
          </a:p>
          <a:p>
            <a:pPr>
              <a:buNone/>
            </a:pPr>
            <a:r>
              <a:rPr lang="it-IT" sz="1600" dirty="0">
                <a:latin typeface="Arial" panose="020B0604020202020204" pitchFamily="34" charset="0"/>
                <a:cs typeface="Arial" panose="020B0604020202020204" pitchFamily="34" charset="0"/>
              </a:rPr>
              <a:t>Diverse variabili contenevano valori mancanti: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sz="1600" dirty="0" err="1">
                <a:latin typeface="Arial" panose="020B0604020202020204" pitchFamily="34" charset="0"/>
                <a:cs typeface="Arial" panose="020B0604020202020204" pitchFamily="34" charset="0"/>
              </a:rPr>
              <a:t>Insulin</a:t>
            </a:r>
            <a:r>
              <a:rPr lang="it-IT" sz="1600" dirty="0">
                <a:latin typeface="Arial" panose="020B0604020202020204" pitchFamily="34" charset="0"/>
                <a:cs typeface="Arial" panose="020B0604020202020204" pitchFamily="34" charset="0"/>
              </a:rPr>
              <a:t>, BMI, </a:t>
            </a:r>
            <a:r>
              <a:rPr lang="it-IT" sz="1600" dirty="0" err="1">
                <a:latin typeface="Arial" panose="020B0604020202020204" pitchFamily="34" charset="0"/>
                <a:cs typeface="Arial" panose="020B0604020202020204" pitchFamily="34" charset="0"/>
              </a:rPr>
              <a:t>SkinThickness</a:t>
            </a:r>
            <a:endParaRPr lang="it-IT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it-IT" sz="1600" dirty="0">
                <a:latin typeface="Arial" panose="020B0604020202020204" pitchFamily="34" charset="0"/>
                <a:cs typeface="Arial" panose="020B0604020202020204" pitchFamily="34" charset="0"/>
              </a:rPr>
              <a:t>Soluzione: Imputazione multivariata con Iterative </a:t>
            </a:r>
            <a:r>
              <a:rPr lang="it-IT" sz="1600" dirty="0" err="1">
                <a:latin typeface="Arial" panose="020B0604020202020204" pitchFamily="34" charset="0"/>
                <a:cs typeface="Arial" panose="020B0604020202020204" pitchFamily="34" charset="0"/>
              </a:rPr>
              <a:t>Imputer</a:t>
            </a:r>
            <a:endParaRPr lang="it-IT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it-IT" sz="1600" dirty="0">
                <a:latin typeface="Arial" panose="020B0604020202020204" pitchFamily="34" charset="0"/>
                <a:cs typeface="Arial" panose="020B0604020202020204" pitchFamily="34" charset="0"/>
              </a:rPr>
              <a:t>Algoritmo utilizzato: Random </a:t>
            </a:r>
            <a:r>
              <a:rPr lang="it-IT" sz="1600" dirty="0" err="1">
                <a:latin typeface="Arial" panose="020B0604020202020204" pitchFamily="34" charset="0"/>
                <a:cs typeface="Arial" panose="020B0604020202020204" pitchFamily="34" charset="0"/>
              </a:rPr>
              <a:t>Forest</a:t>
            </a:r>
            <a:r>
              <a:rPr lang="it-IT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600" dirty="0" err="1">
                <a:latin typeface="Arial" panose="020B0604020202020204" pitchFamily="34" charset="0"/>
                <a:cs typeface="Arial" panose="020B0604020202020204" pitchFamily="34" charset="0"/>
              </a:rPr>
              <a:t>Regressor</a:t>
            </a:r>
            <a:r>
              <a:rPr lang="it-IT" sz="1600" dirty="0">
                <a:latin typeface="Arial" panose="020B0604020202020204" pitchFamily="34" charset="0"/>
                <a:cs typeface="Arial" panose="020B0604020202020204" pitchFamily="34" charset="0"/>
              </a:rPr>
              <a:t> come stimatore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06D1E4C-E417-AF7B-B609-3E2742B738B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7282"/>
          <a:stretch/>
        </p:blipFill>
        <p:spPr>
          <a:xfrm>
            <a:off x="42468" y="3428610"/>
            <a:ext cx="4170848" cy="342939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AD93C14-1748-2306-B23B-C1E963025A03}"/>
              </a:ext>
            </a:extLst>
          </p:cNvPr>
          <p:cNvSpPr txBox="1"/>
          <p:nvPr/>
        </p:nvSpPr>
        <p:spPr>
          <a:xfrm>
            <a:off x="502261" y="3180354"/>
            <a:ext cx="299838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200" b="1" dirty="0"/>
              <a:t>Matrice di correlazione delle Features </a:t>
            </a:r>
            <a:endParaRPr lang="es-ES" sz="12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E6AD78E-42AA-CB06-8EB1-A7FC99258D80}"/>
              </a:ext>
            </a:extLst>
          </p:cNvPr>
          <p:cNvSpPr txBox="1"/>
          <p:nvPr/>
        </p:nvSpPr>
        <p:spPr>
          <a:xfrm>
            <a:off x="4213316" y="2984204"/>
            <a:ext cx="7825563" cy="4001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it-IT" sz="1600" dirty="0">
                <a:latin typeface="Arial" panose="020B0604020202020204" pitchFamily="34" charset="0"/>
                <a:cs typeface="Arial" panose="020B0604020202020204" pitchFamily="34" charset="0"/>
              </a:rPr>
              <a:t>Le correlazioni più alte riguardano indicatori antropometrici e metabolici</a:t>
            </a:r>
          </a:p>
          <a:p>
            <a:pPr algn="ctr">
              <a:buNone/>
            </a:pPr>
            <a:r>
              <a:rPr lang="it-IT" sz="1600" b="1" dirty="0">
                <a:latin typeface="Arial" panose="020B0604020202020204" pitchFamily="34" charset="0"/>
                <a:cs typeface="Arial" panose="020B0604020202020204" pitchFamily="34" charset="0"/>
              </a:rPr>
              <a:t>Variabili chiave correlate al diabete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sz="1600" dirty="0" err="1">
                <a:latin typeface="Arial" panose="020B0604020202020204" pitchFamily="34" charset="0"/>
                <a:cs typeface="Arial" panose="020B0604020202020204" pitchFamily="34" charset="0"/>
              </a:rPr>
              <a:t>Insulin</a:t>
            </a:r>
            <a:r>
              <a:rPr lang="it-IT" sz="1600" dirty="0">
                <a:latin typeface="Arial" panose="020B0604020202020204" pitchFamily="34" charset="0"/>
                <a:cs typeface="Arial" panose="020B0604020202020204" pitchFamily="34" charset="0"/>
              </a:rPr>
              <a:t> - </a:t>
            </a:r>
            <a:r>
              <a:rPr lang="it-IT" sz="1600" dirty="0" err="1">
                <a:latin typeface="Arial" panose="020B0604020202020204" pitchFamily="34" charset="0"/>
                <a:cs typeface="Arial" panose="020B0604020202020204" pitchFamily="34" charset="0"/>
              </a:rPr>
              <a:t>insulino</a:t>
            </a:r>
            <a:r>
              <a:rPr lang="it-IT" sz="1600" dirty="0">
                <a:latin typeface="Arial" panose="020B0604020202020204" pitchFamily="34" charset="0"/>
                <a:cs typeface="Arial" panose="020B0604020202020204" pitchFamily="34" charset="0"/>
              </a:rPr>
              <a:t>-resistenza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sz="1600" dirty="0">
                <a:latin typeface="Arial" panose="020B0604020202020204" pitchFamily="34" charset="0"/>
                <a:cs typeface="Arial" panose="020B0604020202020204" pitchFamily="34" charset="0"/>
              </a:rPr>
              <a:t>BMI - obesità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sz="1600" dirty="0" err="1">
                <a:latin typeface="Arial" panose="020B0604020202020204" pitchFamily="34" charset="0"/>
                <a:cs typeface="Arial" panose="020B0604020202020204" pitchFamily="34" charset="0"/>
              </a:rPr>
              <a:t>Glucose</a:t>
            </a:r>
            <a:r>
              <a:rPr lang="it-IT" sz="1600" dirty="0">
                <a:latin typeface="Arial" panose="020B0604020202020204" pitchFamily="34" charset="0"/>
                <a:cs typeface="Arial" panose="020B0604020202020204" pitchFamily="34" charset="0"/>
              </a:rPr>
              <a:t> - alterata omeostasi glicemica</a:t>
            </a:r>
          </a:p>
          <a:p>
            <a:r>
              <a:rPr lang="it-IT" sz="1600" b="1" dirty="0">
                <a:latin typeface="Arial" panose="020B0604020202020204" pitchFamily="34" charset="0"/>
                <a:cs typeface="Arial" panose="020B0604020202020204" pitchFamily="34" charset="0"/>
              </a:rPr>
              <a:t>		      Caratteristiche delle correlazioni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sz="1600" dirty="0">
                <a:latin typeface="Arial" panose="020B0604020202020204" pitchFamily="34" charset="0"/>
                <a:cs typeface="Arial" panose="020B0604020202020204" pitchFamily="34" charset="0"/>
              </a:rPr>
              <a:t>Nessuna correlazione estremamente alta (vicina a 1)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sz="1600" dirty="0">
                <a:latin typeface="Arial" panose="020B0604020202020204" pitchFamily="34" charset="0"/>
                <a:cs typeface="Arial" panose="020B0604020202020204" pitchFamily="34" charset="0"/>
              </a:rPr>
              <a:t>Ogni variabile contribuisce in modo parziale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sz="1600" dirty="0">
                <a:latin typeface="Arial" panose="020B0604020202020204" pitchFamily="34" charset="0"/>
                <a:cs typeface="Arial" panose="020B0604020202020204" pitchFamily="34" charset="0"/>
              </a:rPr>
              <a:t>L'insieme delle feature è necessario per un modello predittivo efficace</a:t>
            </a:r>
          </a:p>
          <a:p>
            <a:pPr algn="ctr">
              <a:buNone/>
            </a:pPr>
            <a:r>
              <a:rPr lang="it-IT" sz="1600" b="1" dirty="0">
                <a:latin typeface="Arial" panose="020B0604020202020204" pitchFamily="34" charset="0"/>
                <a:cs typeface="Arial" panose="020B0604020202020204" pitchFamily="34" charset="0"/>
              </a:rPr>
              <a:t>MECCANISMO FISIOPATOLOGICO</a:t>
            </a:r>
          </a:p>
          <a:p>
            <a:pPr>
              <a:buNone/>
            </a:pPr>
            <a:r>
              <a:rPr lang="it-IT" sz="1600" dirty="0">
                <a:latin typeface="Arial" panose="020B0604020202020204" pitchFamily="34" charset="0"/>
                <a:cs typeface="Arial" panose="020B0604020202020204" pitchFamily="34" charset="0"/>
              </a:rPr>
              <a:t>Fase iniziale della malattia: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sz="1600" dirty="0">
                <a:latin typeface="Arial" panose="020B0604020202020204" pitchFamily="34" charset="0"/>
                <a:cs typeface="Arial" panose="020B0604020202020204" pitchFamily="34" charset="0"/>
              </a:rPr>
              <a:t>Il corpo risponde alla resistenza insulinica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sz="1600" dirty="0">
                <a:latin typeface="Arial" panose="020B0604020202020204" pitchFamily="34" charset="0"/>
                <a:cs typeface="Arial" panose="020B0604020202020204" pitchFamily="34" charset="0"/>
              </a:rPr>
              <a:t>Aumento della secrezione di insulina (</a:t>
            </a:r>
            <a:r>
              <a:rPr lang="it-IT" sz="1600" dirty="0" err="1">
                <a:latin typeface="Arial" panose="020B0604020202020204" pitchFamily="34" charset="0"/>
                <a:cs typeface="Arial" panose="020B0604020202020204" pitchFamily="34" charset="0"/>
              </a:rPr>
              <a:t>iperinsulinemia</a:t>
            </a:r>
            <a:r>
              <a:rPr lang="it-IT" sz="1600" dirty="0">
                <a:latin typeface="Arial" panose="020B0604020202020204" pitchFamily="34" charset="0"/>
                <a:cs typeface="Arial" panose="020B0604020202020204" pitchFamily="34" charset="0"/>
              </a:rPr>
              <a:t> compensatoria)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sz="1600" dirty="0">
                <a:latin typeface="Arial" panose="020B0604020202020204" pitchFamily="34" charset="0"/>
                <a:cs typeface="Arial" panose="020B0604020202020204" pitchFamily="34" charset="0"/>
              </a:rPr>
              <a:t>I tessuti non rispondono adeguatamente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sz="1600" dirty="0">
                <a:latin typeface="Arial" panose="020B0604020202020204" pitchFamily="34" charset="0"/>
                <a:cs typeface="Arial" panose="020B0604020202020204" pitchFamily="34" charset="0"/>
              </a:rPr>
              <a:t>Risultato: Elevati livelli di glucosio nel sangue (iperglicemia)</a:t>
            </a:r>
          </a:p>
          <a:p>
            <a:pPr>
              <a:buNone/>
            </a:pPr>
            <a:endParaRPr lang="es-ES" sz="1400" b="1" dirty="0"/>
          </a:p>
        </p:txBody>
      </p:sp>
    </p:spTree>
    <p:extLst>
      <p:ext uri="{BB962C8B-B14F-4D97-AF65-F5344CB8AC3E}">
        <p14:creationId xmlns:p14="http://schemas.microsoft.com/office/powerpoint/2010/main" val="8003554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48CBED8D847C864784CBF71933441C18" ma:contentTypeVersion="13" ma:contentTypeDescription="Creare un nuovo documento." ma:contentTypeScope="" ma:versionID="c8335feafd8caa1debf280163cebdb31">
  <xsd:schema xmlns:xsd="http://www.w3.org/2001/XMLSchema" xmlns:xs="http://www.w3.org/2001/XMLSchema" xmlns:p="http://schemas.microsoft.com/office/2006/metadata/properties" xmlns:ns3="41faba43-9fde-4aa7-b96e-791511d7bb82" xmlns:ns4="c307e3c5-283a-4d1c-8079-7d408c727e00" targetNamespace="http://schemas.microsoft.com/office/2006/metadata/properties" ma:root="true" ma:fieldsID="294d7413a18f2d2e4b696301f6b6ebeb" ns3:_="" ns4:_="">
    <xsd:import namespace="41faba43-9fde-4aa7-b96e-791511d7bb82"/>
    <xsd:import namespace="c307e3c5-283a-4d1c-8079-7d408c727e00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System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1faba43-9fde-4aa7-b96e-791511d7bb8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_activity" ma:index="12" nillable="true" ma:displayName="_activity" ma:hidden="true" ma:internalName="_activity">
      <xsd:simpleType>
        <xsd:restriction base="dms:Note"/>
      </xsd:simpleType>
    </xsd:element>
    <xsd:element name="MediaServiceSystemTags" ma:index="16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20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307e3c5-283a-4d1c-8079-7d408c727e00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Condivis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Condiviso con dettagli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5" nillable="true" ma:displayName="Hash suggerimento condivisione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41faba43-9fde-4aa7-b96e-791511d7bb82" xsi:nil="true"/>
  </documentManagement>
</p:properties>
</file>

<file path=customXml/itemProps1.xml><?xml version="1.0" encoding="utf-8"?>
<ds:datastoreItem xmlns:ds="http://schemas.openxmlformats.org/officeDocument/2006/customXml" ds:itemID="{E6B4C463-340F-4BEF-87F2-ABEAFA6490D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1faba43-9fde-4aa7-b96e-791511d7bb82"/>
    <ds:schemaRef ds:uri="c307e3c5-283a-4d1c-8079-7d408c727e0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93CF6F9-5856-4090-A856-4F32B765D45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A7DC03D-09D7-4588-A079-B9F47672E876}">
  <ds:schemaRefs>
    <ds:schemaRef ds:uri="http://schemas.microsoft.com/office/2006/metadata/properties"/>
    <ds:schemaRef ds:uri="http://schemas.microsoft.com/office/2006/documentManagement/types"/>
    <ds:schemaRef ds:uri="http://purl.org/dc/terms/"/>
    <ds:schemaRef ds:uri="http://purl.org/dc/elements/1.1/"/>
    <ds:schemaRef ds:uri="http://schemas.openxmlformats.org/package/2006/metadata/core-properties"/>
    <ds:schemaRef ds:uri="41faba43-9fde-4aa7-b96e-791511d7bb82"/>
    <ds:schemaRef ds:uri="http://purl.org/dc/dcmitype/"/>
    <ds:schemaRef ds:uri="http://schemas.microsoft.com/office/infopath/2007/PartnerControls"/>
    <ds:schemaRef ds:uri="c307e3c5-283a-4d1c-8079-7d408c727e00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2128</Words>
  <Application>Microsoft Office PowerPoint</Application>
  <PresentationFormat>Widescreen</PresentationFormat>
  <Paragraphs>166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Helvetica </vt:lpstr>
      <vt:lpstr>Aptos</vt:lpstr>
      <vt:lpstr>Aptos Display</vt:lpstr>
      <vt:lpstr>Arial</vt:lpstr>
      <vt:lpstr>Calibri</vt:lpstr>
      <vt:lpstr>Source Sans Pro</vt:lpstr>
      <vt:lpstr>Office Theme</vt:lpstr>
      <vt:lpstr>IL DIABETE</vt:lpstr>
      <vt:lpstr>IL DIABETE</vt:lpstr>
      <vt:lpstr>INSULINA</vt:lpstr>
      <vt:lpstr>DIABETE MELITO</vt:lpstr>
      <vt:lpstr>Gestione della Malattia</vt:lpstr>
      <vt:lpstr>Fattori di Rischio</vt:lpstr>
      <vt:lpstr>    Il nostro Obiettivo</vt:lpstr>
      <vt:lpstr>Dataset</vt:lpstr>
      <vt:lpstr>PowerPoint Presentation</vt:lpstr>
      <vt:lpstr>ANALISI COMPARATIVA DELLE VARIABILI</vt:lpstr>
      <vt:lpstr>FEATURE ENGINEERING</vt:lpstr>
      <vt:lpstr>PREPARAZIONE DEL MODELLO  E ADDESTRAMENTO</vt:lpstr>
      <vt:lpstr>RISULTATI</vt:lpstr>
      <vt:lpstr> SOGLIA IDEALE</vt:lpstr>
      <vt:lpstr> FEATURE IMPORTANCE</vt:lpstr>
      <vt:lpstr>APPLICAZIONE PRATICA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AL HUNAITI IMAD</dc:creator>
  <cp:lastModifiedBy>AL HUNAITI IMAD</cp:lastModifiedBy>
  <cp:revision>3</cp:revision>
  <dcterms:created xsi:type="dcterms:W3CDTF">2025-05-23T12:47:40Z</dcterms:created>
  <dcterms:modified xsi:type="dcterms:W3CDTF">2025-05-27T13:59:53Z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0x01010048CBED8D847C864784CBF71933441C18</vt:lpwstr>
  </property>
</Properties>
</file>